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34"/>
  </p:notesMasterIdLst>
  <p:sldIdLst>
    <p:sldId id="256" r:id="rId2"/>
    <p:sldId id="352" r:id="rId3"/>
    <p:sldId id="390" r:id="rId4"/>
    <p:sldId id="392" r:id="rId5"/>
    <p:sldId id="393" r:id="rId6"/>
    <p:sldId id="394" r:id="rId7"/>
    <p:sldId id="395" r:id="rId8"/>
    <p:sldId id="396" r:id="rId9"/>
    <p:sldId id="397" r:id="rId10"/>
    <p:sldId id="398" r:id="rId11"/>
    <p:sldId id="399" r:id="rId12"/>
    <p:sldId id="400" r:id="rId13"/>
    <p:sldId id="414" r:id="rId14"/>
    <p:sldId id="401" r:id="rId15"/>
    <p:sldId id="409" r:id="rId16"/>
    <p:sldId id="410" r:id="rId17"/>
    <p:sldId id="412" r:id="rId18"/>
    <p:sldId id="375" r:id="rId19"/>
    <p:sldId id="402" r:id="rId20"/>
    <p:sldId id="403" r:id="rId21"/>
    <p:sldId id="404" r:id="rId22"/>
    <p:sldId id="405" r:id="rId23"/>
    <p:sldId id="406" r:id="rId24"/>
    <p:sldId id="407" r:id="rId25"/>
    <p:sldId id="408" r:id="rId26"/>
    <p:sldId id="383" r:id="rId27"/>
    <p:sldId id="338" r:id="rId28"/>
    <p:sldId id="339" r:id="rId29"/>
    <p:sldId id="389" r:id="rId30"/>
    <p:sldId id="411" r:id="rId31"/>
    <p:sldId id="413" r:id="rId32"/>
    <p:sldId id="342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B0E2853-549B-451E-92FC-87A0818AC63F}">
          <p14:sldIdLst>
            <p14:sldId id="256"/>
          </p14:sldIdLst>
        </p14:section>
        <p14:section name="Untitled Section" id="{3050A4C9-FDF9-4C07-AB7A-9354848E1D3C}">
          <p14:sldIdLst>
            <p14:sldId id="352"/>
            <p14:sldId id="390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14"/>
            <p14:sldId id="401"/>
            <p14:sldId id="409"/>
            <p14:sldId id="410"/>
            <p14:sldId id="412"/>
            <p14:sldId id="375"/>
            <p14:sldId id="402"/>
            <p14:sldId id="403"/>
            <p14:sldId id="404"/>
            <p14:sldId id="405"/>
            <p14:sldId id="406"/>
            <p14:sldId id="407"/>
            <p14:sldId id="408"/>
            <p14:sldId id="383"/>
            <p14:sldId id="338"/>
            <p14:sldId id="339"/>
            <p14:sldId id="389"/>
            <p14:sldId id="411"/>
            <p14:sldId id="413"/>
            <p14:sldId id="3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2" autoAdjust="0"/>
    <p:restoredTop sz="78027" autoAdjust="0"/>
  </p:normalViewPr>
  <p:slideViewPr>
    <p:cSldViewPr>
      <p:cViewPr varScale="1">
        <p:scale>
          <a:sx n="131" d="100"/>
          <a:sy n="131" d="100"/>
        </p:scale>
        <p:origin x="416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9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5118E-C417-4ADF-8E5F-0D075D686F24}" type="datetimeFigureOut">
              <a:rPr lang="en-US" smtClean="0"/>
              <a:t>1/8/22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05BE6-4B1F-4581-AD03-420168390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73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3970138"/>
            <a:ext cx="9144093" cy="1082279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3970138"/>
            <a:ext cx="9144093" cy="1082279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" y="4159449"/>
            <a:ext cx="9146383" cy="985837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257300"/>
            <a:ext cx="3886200" cy="1143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2402681"/>
            <a:ext cx="3886200" cy="136921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946849"/>
            <a:ext cx="9144000" cy="559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4127002"/>
            <a:ext cx="9144066" cy="953363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4093369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90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4059253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4093369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90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4059253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4093369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90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00151"/>
            <a:ext cx="7772400" cy="2800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reeform 8"/>
          <p:cNvSpPr/>
          <p:nvPr/>
        </p:nvSpPr>
        <p:spPr>
          <a:xfrm>
            <a:off x="-196" y="4059253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1" y="4159449"/>
            <a:ext cx="9146383" cy="985837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3970138"/>
            <a:ext cx="9144093" cy="1082279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3970138"/>
            <a:ext cx="9144093" cy="1082279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25341"/>
            <a:ext cx="7772400" cy="1021556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600201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3946849"/>
            <a:ext cx="9144000" cy="559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4127002"/>
            <a:ext cx="9144066" cy="953363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90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4093369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Freeform 9"/>
          <p:cNvSpPr/>
          <p:nvPr/>
        </p:nvSpPr>
        <p:spPr>
          <a:xfrm>
            <a:off x="-196" y="4059253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152144"/>
            <a:ext cx="3657600" cy="29077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152144"/>
            <a:ext cx="3657600" cy="29077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90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4093369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151335"/>
            <a:ext cx="3657600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151335"/>
            <a:ext cx="3657600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4059253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1657350"/>
            <a:ext cx="36576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6576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2" y="3757614"/>
            <a:ext cx="7439025" cy="117871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4298751"/>
            <a:ext cx="9147178" cy="84475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reeform 7"/>
          <p:cNvSpPr/>
          <p:nvPr/>
        </p:nvSpPr>
        <p:spPr>
          <a:xfrm>
            <a:off x="1" y="3730058"/>
            <a:ext cx="7674867" cy="696224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4272181"/>
            <a:ext cx="9146382" cy="697721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4298751"/>
            <a:ext cx="9147178" cy="84475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4036220"/>
            <a:ext cx="3286124" cy="90547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4272181"/>
            <a:ext cx="9146382" cy="697721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4010265"/>
            <a:ext cx="3426231" cy="708544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2" y="3757614"/>
            <a:ext cx="7439025" cy="117871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4298751"/>
            <a:ext cx="9147178" cy="84475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457200"/>
            <a:ext cx="3383280" cy="6858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1" y="3730058"/>
            <a:ext cx="7674867" cy="696224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4272181"/>
            <a:ext cx="9146382" cy="697721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457200"/>
            <a:ext cx="3886200" cy="3143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145286"/>
            <a:ext cx="3383280" cy="246888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90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4093369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457201"/>
            <a:ext cx="3886200" cy="314324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4059253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457200"/>
            <a:ext cx="3383280" cy="6858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7" y="1143000"/>
            <a:ext cx="3381375" cy="24717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5979"/>
            <a:ext cx="7772400" cy="85725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00151"/>
            <a:ext cx="7772400" cy="339447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4812507"/>
            <a:ext cx="1981200" cy="273844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DC6A311-5C10-453E-B3E2-357D0A93A027}" type="datetimeFigureOut">
              <a:rPr lang="en-US" smtClean="0"/>
              <a:pPr/>
              <a:t>1/8/22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4812507"/>
            <a:ext cx="2895600" cy="273844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4812507"/>
            <a:ext cx="457200" cy="273844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3.wav"/><Relationship Id="rId7" Type="http://schemas.openxmlformats.org/officeDocument/2006/relationships/image" Target="../media/image16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Relationship Id="rId9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r="12494"/>
          <a:stretch/>
        </p:blipFill>
        <p:spPr bwMode="auto">
          <a:xfrm>
            <a:off x="0" y="-57150"/>
            <a:ext cx="9144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74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Would you rather?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BUILD YOUR </a:t>
            </a:r>
            <a:br>
              <a:rPr lang="en-US" dirty="0"/>
            </a:br>
            <a:r>
              <a:rPr lang="en-US" dirty="0"/>
              <a:t>HOUSE ON SAND?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BUILD YOUR </a:t>
            </a:r>
            <a:br>
              <a:rPr lang="en-US" dirty="0"/>
            </a:br>
            <a:r>
              <a:rPr lang="en-US" dirty="0"/>
              <a:t>HOUSE ON ROCK?</a:t>
            </a:r>
          </a:p>
        </p:txBody>
      </p:sp>
      <p:pic>
        <p:nvPicPr>
          <p:cNvPr id="7" name="Picture 6" descr="https://yt3.ggpht.com/-ajHKvcIHgKg/AAAAAAAAAAI/AAAAAAAAAAA/7ajME3_24w4/s900-c-k-no/pho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5699" r="10111" b="27039"/>
          <a:stretch/>
        </p:blipFill>
        <p:spPr bwMode="auto">
          <a:xfrm>
            <a:off x="4041648" y="2020824"/>
            <a:ext cx="824089" cy="48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523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Would you rather?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WIN A MILLION </a:t>
            </a:r>
            <a:br>
              <a:rPr lang="en-US" dirty="0"/>
            </a:br>
            <a:r>
              <a:rPr lang="en-US" dirty="0"/>
              <a:t>DOLLARS?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HAVE A </a:t>
            </a:r>
            <a:br>
              <a:rPr lang="en-US" dirty="0"/>
            </a:br>
            <a:r>
              <a:rPr lang="en-US" dirty="0"/>
              <a:t>LIFETIME </a:t>
            </a:r>
            <a:br>
              <a:rPr lang="en-US" dirty="0"/>
            </a:br>
            <a:r>
              <a:rPr lang="en-US" dirty="0"/>
              <a:t>SUPPLY OF ANY </a:t>
            </a:r>
            <a:br>
              <a:rPr lang="en-US" dirty="0"/>
            </a:br>
            <a:r>
              <a:rPr lang="en-US" dirty="0"/>
              <a:t>ONE ITEM?</a:t>
            </a:r>
          </a:p>
        </p:txBody>
      </p:sp>
      <p:pic>
        <p:nvPicPr>
          <p:cNvPr id="7" name="Picture 6" descr="https://yt3.ggpht.com/-ajHKvcIHgKg/AAAAAAAAAAI/AAAAAAAAAAA/7ajME3_24w4/s900-c-k-no/pho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5699" r="10111" b="27039"/>
          <a:stretch/>
        </p:blipFill>
        <p:spPr bwMode="auto">
          <a:xfrm>
            <a:off x="4041648" y="2020824"/>
            <a:ext cx="824089" cy="48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798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Would you rather?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MEMORIZE </a:t>
            </a:r>
            <a:br>
              <a:rPr lang="en-US" dirty="0"/>
            </a:br>
            <a:r>
              <a:rPr lang="en-US" dirty="0"/>
              <a:t>SOMETHING?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LEARN </a:t>
            </a:r>
            <a:br>
              <a:rPr lang="en-US" dirty="0"/>
            </a:br>
            <a:r>
              <a:rPr lang="en-US" dirty="0"/>
              <a:t>SOMETHING?</a:t>
            </a:r>
          </a:p>
        </p:txBody>
      </p:sp>
      <p:pic>
        <p:nvPicPr>
          <p:cNvPr id="7" name="Picture 6" descr="https://yt3.ggpht.com/-ajHKvcIHgKg/AAAAAAAAAAI/AAAAAAAAAAA/7ajME3_24w4/s900-c-k-no/pho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5699" r="10111" b="27039"/>
          <a:stretch/>
        </p:blipFill>
        <p:spPr bwMode="auto">
          <a:xfrm>
            <a:off x="4041648" y="2020824"/>
            <a:ext cx="824089" cy="48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810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 - Teaching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800" dirty="0"/>
              <a:t>When Jesus preached, he asked people not just believe, but to do!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753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5 Teachings" descr="5 Teachings">
            <a:hlinkClick r:id="" action="ppaction://media"/>
            <a:extLst>
              <a:ext uri="{FF2B5EF4-FFF2-40B4-BE49-F238E27FC236}">
                <a16:creationId xmlns:a16="http://schemas.microsoft.com/office/drawing/2014/main" id="{3BD61326-37E7-7F4D-B753-35E4EDB0F9B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81" y="57149"/>
            <a:ext cx="9098319" cy="5112913"/>
          </a:xfrm>
        </p:spPr>
      </p:pic>
    </p:spTree>
    <p:extLst>
      <p:ext uri="{BB962C8B-B14F-4D97-AF65-F5344CB8AC3E}">
        <p14:creationId xmlns:p14="http://schemas.microsoft.com/office/powerpoint/2010/main" val="32058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09551"/>
            <a:ext cx="6781800" cy="6095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Matthew 7:24-27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3950"/>
            <a:ext cx="6553200" cy="3505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baseline="30000" dirty="0"/>
              <a:t>24 </a:t>
            </a:r>
            <a:r>
              <a:rPr lang="en-US" dirty="0"/>
              <a:t>“Everyone then who hears these words of mine and acts on them will be like a wise man who built his house on rock. </a:t>
            </a:r>
            <a:r>
              <a:rPr lang="en-US" b="1" baseline="30000" dirty="0"/>
              <a:t>25 </a:t>
            </a:r>
            <a:r>
              <a:rPr lang="en-US" dirty="0"/>
              <a:t>The rain fell, the floods came, and the winds blew and beat on that house, but it did not fall, because it had been founded on rock. </a:t>
            </a:r>
            <a:r>
              <a:rPr lang="en-US" b="1" baseline="30000" dirty="0"/>
              <a:t>26 </a:t>
            </a:r>
            <a:r>
              <a:rPr lang="en-US" dirty="0"/>
              <a:t>And everyone who hears these words of mine and does not act on them will be like a foolish man who built his house on sand. </a:t>
            </a:r>
            <a:r>
              <a:rPr lang="en-US" b="1" baseline="30000" dirty="0"/>
              <a:t>27 </a:t>
            </a:r>
            <a:r>
              <a:rPr lang="en-US" dirty="0"/>
              <a:t>The rain fell, and the floods came, and the winds blew and beat against that house, and it fell—and great was its fall!”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1352550"/>
            <a:ext cx="6553200" cy="3486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" indent="0" algn="ctr">
              <a:buFont typeface="Wingdings 2"/>
              <a:buNone/>
            </a:pP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584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we act on Jesus’ teachings, we build a foundation that we can stand on when the storms of life come. </a:t>
            </a:r>
          </a:p>
          <a:p>
            <a:endParaRPr lang="en-US" dirty="0"/>
          </a:p>
          <a:p>
            <a:r>
              <a:rPr lang="en-US" dirty="0"/>
              <a:t>We hear Jesus’ teachings every week but there’s a difference between </a:t>
            </a:r>
            <a:r>
              <a:rPr lang="en-US" i="1" dirty="0"/>
              <a:t>knowing</a:t>
            </a:r>
            <a:r>
              <a:rPr lang="en-US" dirty="0"/>
              <a:t> the lessons and </a:t>
            </a:r>
            <a:r>
              <a:rPr lang="en-US" i="1" dirty="0"/>
              <a:t>living</a:t>
            </a:r>
            <a:r>
              <a:rPr lang="en-US" dirty="0"/>
              <a:t> the lessons. </a:t>
            </a:r>
          </a:p>
        </p:txBody>
      </p:sp>
    </p:spTree>
    <p:extLst>
      <p:ext uri="{BB962C8B-B14F-4D97-AF65-F5344CB8AC3E}">
        <p14:creationId xmlns:p14="http://schemas.microsoft.com/office/powerpoint/2010/main" val="519688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95350"/>
            <a:ext cx="7772400" cy="1021556"/>
          </a:xfrm>
        </p:spPr>
        <p:txBody>
          <a:bodyPr/>
          <a:lstStyle/>
          <a:p>
            <a:r>
              <a:rPr lang="en-US" dirty="0"/>
              <a:t>A Short Story about Birds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66800" y="1428750"/>
            <a:ext cx="7772400" cy="685800"/>
          </a:xfrm>
        </p:spPr>
        <p:txBody>
          <a:bodyPr>
            <a:normAutofit/>
          </a:bodyPr>
          <a:lstStyle/>
          <a:p>
            <a:r>
              <a:rPr lang="en-US" dirty="0"/>
              <a:t>Oliver Miller</a:t>
            </a:r>
          </a:p>
        </p:txBody>
      </p:sp>
    </p:spTree>
    <p:extLst>
      <p:ext uri="{BB962C8B-B14F-4D97-AF65-F5344CB8AC3E}">
        <p14:creationId xmlns:p14="http://schemas.microsoft.com/office/powerpoint/2010/main" val="884354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09551"/>
            <a:ext cx="6781800" cy="609599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1352550"/>
            <a:ext cx="6553200" cy="3486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" indent="0" algn="ctr">
              <a:buFont typeface="Wingdings 2"/>
              <a:buNone/>
            </a:pPr>
            <a:br>
              <a:rPr lang="en-US" sz="2000" dirty="0"/>
            </a:br>
            <a:endParaRPr lang="en-US" sz="2000" dirty="0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 t="2318" r="75926" b="64678"/>
          <a:stretch/>
        </p:blipFill>
        <p:spPr bwMode="auto">
          <a:xfrm>
            <a:off x="7365294" y="3956711"/>
            <a:ext cx="761294" cy="84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7" r="74728" b="35104"/>
          <a:stretch/>
        </p:blipFill>
        <p:spPr bwMode="auto">
          <a:xfrm>
            <a:off x="6417733" y="3362325"/>
            <a:ext cx="818444" cy="81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2" t="65650" r="52222"/>
          <a:stretch/>
        </p:blipFill>
        <p:spPr bwMode="auto">
          <a:xfrm>
            <a:off x="5830710" y="4029052"/>
            <a:ext cx="587023" cy="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8" t="65507" b="3491"/>
          <a:stretch/>
        </p:blipFill>
        <p:spPr bwMode="auto">
          <a:xfrm>
            <a:off x="3301294" y="3652571"/>
            <a:ext cx="636411" cy="79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1" t="34657" b="32671"/>
          <a:stretch/>
        </p:blipFill>
        <p:spPr bwMode="auto">
          <a:xfrm>
            <a:off x="3962400" y="4171950"/>
            <a:ext cx="860778" cy="8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6" b="64678"/>
          <a:stretch/>
        </p:blipFill>
        <p:spPr bwMode="auto">
          <a:xfrm>
            <a:off x="4943122" y="3562350"/>
            <a:ext cx="771878" cy="90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848"/>
            <a:ext cx="2810222" cy="394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63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8.32562E-7 C -0.00521 -0.0111 -0.0092 -0.02591 -0.01736 -0.03053 C -0.02309 -0.03731 -0.02899 -0.03762 -0.03576 -0.03947 C -0.05139 -0.03855 -0.06719 -0.03886 -0.08281 -0.03701 C -0.08663 -0.03639 -0.09392 -0.03053 -0.09392 -0.03053 C -0.09757 -0.02621 -0.10104 -0.02313 -0.10382 -0.01727 C -0.1092 -0.00555 -0.11285 0.00401 -0.12101 0.00894 C -0.12587 0.01757 -0.13056 0.01819 -0.13715 0.0222 C -0.14896 0.02929 -0.1592 0.03484 -0.1717 0.03731 C -0.17986 0.03669 -0.18819 0.037 -0.19635 0.03515 C -0.19774 0.03484 -0.19861 0.03176 -0.2 0.03083 C -0.20069 0.03022 -0.20156 0.03083 -0.20243 0.03083 " pathEditMode="relative" ptsTypes="fffffffffff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9.49738E-7 C -0.00156 -0.00309 -0.00295 -0.00679 -0.00486 -0.00895 C -0.00711 -0.01141 -0.01232 -0.01326 -0.01232 -0.01326 C -0.01406 -0.01326 -0.04861 -0.01573 -0.06302 -0.00895 C -0.08316 0.00061 -0.10034 0.02251 -0.121 0.02836 C -0.13038 0.02682 -0.13993 0.0259 -0.1493 0.02405 C -0.16007 0.02189 -0.16632 -0.00093 -0.17413 -0.0111 C -0.17795 -0.02097 -0.18003 -0.03146 -0.18385 -0.04163 C -0.18472 -0.04379 -0.18646 -0.04842 -0.18646 -0.04842 C -0.18993 -0.06661 -0.20069 -0.08758 -0.21111 -0.0922 C -0.21753 -0.0996 -0.22482 -0.0996 -0.23211 -0.1033 C -0.24444 -0.10238 -0.25677 -0.10238 -0.26909 -0.10084 C -0.27291 -0.10053 -0.27899 -0.09004 -0.27899 -0.09004 " pathEditMode="relative" ptsTypes="ffffffffffff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8708E-6 C -0.02483 -0.02189 -0.03125 -0.03299 -0.05417 -0.03731 C -0.08004 -0.03669 -0.10608 -0.03731 -0.13195 -0.03515 C -0.13629 -0.03484 -0.1434 -0.02775 -0.14809 -0.02621 C -0.16354 -0.02096 -0.17778 -0.01295 -0.19254 -0.00431 C -0.20017 0.00463 -0.21007 0.00648 -0.2184 0.01326 C -0.22517 0.01881 -0.23108 0.02436 -0.2382 0.02868 C -0.24358 0.03824 -0.25104 0.03824 -0.25799 0.04379 C -0.26233 0.04718 -0.2658 0.05212 -0.27031 0.05489 C -0.28177 0.07031 -0.29549 0.08172 -0.30972 0.08573 C -0.31927 0.08419 -0.32274 0.08665 -0.32951 0.07894 C -0.33299 0.07494 -0.33941 0.06599 -0.33941 0.06599 C -0.34097 0.05705 -0.34653 0.04348 -0.35174 0.03947 C -0.35417 0.03762 -0.3592 0.03516 -0.3592 0.03516 C -0.36823 0.03577 -0.39861 0.02992 -0.39861 0.06353 " pathEditMode="relative" ptsTypes="ffffffffffffff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8.32562E-7 C -0.0177 -0.0074 -0.03506 -0.01912 -0.05312 -0.0222 C -0.09149 -0.02837 -0.11666 -0.01757 -0.15069 -0.0111 C -0.18871 0.01141 -0.2118 -0.02497 -0.24322 -0.04409 C -0.25069 -0.04872 -0.26024 -0.04903 -0.26788 -0.05057 C -0.29409 -0.06167 -0.32222 -0.05951 -0.34826 -0.04841 C -0.35815 -0.03669 -0.36979 -0.03114 -0.38159 -0.02867 C -0.39357 -0.02929 -0.40555 -0.02898 -0.41735 -0.03083 C -0.41909 -0.03114 -0.42048 -0.03422 -0.42222 -0.03515 C -0.42343 -0.03577 -0.42482 -0.03515 -0.42604 -0.03515 " pathEditMode="relative" ptsTypes="fffffffff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4.79186E-6 C -0.00365 -0.00371 -0.00695 -0.00895 -0.01112 -0.0108 C -0.01876 -0.01419 -0.03455 -0.01542 -0.03455 -0.01542 C -0.06893 -0.03022 -0.07952 -0.0108 -0.10626 0.00431 C -0.11268 0.01665 -0.12292 0.02744 -0.13212 0.03299 C -0.14133 0.0444 -0.15053 0.05272 -0.16077 0.06136 C -0.16424 0.06845 -0.16754 0.06845 -0.17292 0.0703 C -0.18386 0.07801 -0.19584 0.07924 -0.20747 0.08109 C -0.23212 0.08973 -0.2573 0.08294 -0.2816 0.07462 C -0.28733 0.06968 -0.29289 0.06938 -0.29879 0.06598 C -0.30574 0.05704 -0.31511 0.05704 -0.32344 0.05488 C -0.33126 0.0555 -0.33907 0.05488 -0.34688 0.05704 C -0.35261 0.05858 -0.35747 0.06537 -0.36303 0.06814 C -0.37501 0.074 -0.38664 0.08356 -0.39879 0.08788 C -0.40973 0.10083 -0.42258 0.1107 -0.43577 0.11409 C -0.45261 0.12365 -0.46216 0.11655 -0.48403 0.11409 C -0.49219 0.10823 -0.49896 0.09805 -0.50747 0.09435 C -0.51337 0.08633 -0.51893 0.08418 -0.52605 0.08109 C -0.53803 0.08356 -0.53542 0.08048 -0.54202 0.09219 " pathEditMode="relative" ptsTypes="ffffffffffffffffff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1.50478E-6 C -0.10174 -0.00339 -0.08195 -0.0037 -0.22223 -1.50478E-6 C -0.23803 0.00031 -0.26216 0.02251 -0.279 0.02837 C -0.29011 0.03885 -0.30487 0.0407 -0.31719 0.04378 C -0.33108 0.0518 -0.34862 0.05427 -0.36285 0.05704 C -0.36858 0.05828 -0.37344 0.06198 -0.379 0.06352 C -0.38959 0.0666 -0.40035 0.06784 -0.41112 0.0703 C -0.49671 0.06784 -0.47067 0.07924 -0.50608 0.06352 C -0.51008 0.05704 -0.5132 0.05427 -0.51841 0.05057 C -0.52396 0.0407 -0.53699 0.02621 -0.54445 0.02189 C -0.55643 0.00771 -0.56997 0.00277 -0.58386 -0.00216 C -0.58803 -0.0037 -0.59619 -0.00648 -0.59619 -0.00648 C -0.61094 -0.00586 -0.64063 -0.00432 -0.64063 -0.00432 " pathEditMode="relative" ptsTypes="ffffffffffff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53" y="2299101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045" y="1428748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0" y="1504950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10" y="3120016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956" y="3353902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33" y="3248575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53732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122" y="2353733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472" y="1428748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8" t="65507" b="3491"/>
          <a:stretch/>
        </p:blipFill>
        <p:spPr bwMode="auto">
          <a:xfrm>
            <a:off x="493886" y="1200150"/>
            <a:ext cx="636411" cy="79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6" b="64678"/>
          <a:stretch/>
        </p:blipFill>
        <p:spPr bwMode="auto">
          <a:xfrm>
            <a:off x="2875844" y="2922785"/>
            <a:ext cx="771878" cy="90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1" t="34657" b="32671"/>
          <a:stretch/>
        </p:blipFill>
        <p:spPr bwMode="auto">
          <a:xfrm>
            <a:off x="3371144" y="1228508"/>
            <a:ext cx="860778" cy="8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 t="2318" r="75926" b="64678"/>
          <a:stretch/>
        </p:blipFill>
        <p:spPr bwMode="auto">
          <a:xfrm>
            <a:off x="4455936" y="2168269"/>
            <a:ext cx="761294" cy="84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7" r="74728" b="35104"/>
          <a:stretch/>
        </p:blipFill>
        <p:spPr bwMode="auto">
          <a:xfrm>
            <a:off x="2057400" y="1200150"/>
            <a:ext cx="818444" cy="81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2" t="65650" r="52222"/>
          <a:stretch/>
        </p:blipFill>
        <p:spPr bwMode="auto">
          <a:xfrm>
            <a:off x="1295400" y="2912202"/>
            <a:ext cx="587023" cy="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69137"/>
            <a:ext cx="18002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08" y="1841020"/>
            <a:ext cx="1290917" cy="108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444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09551"/>
            <a:ext cx="7848600" cy="3428999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Arial Black" panose="020B0A04020102020204" pitchFamily="34" charset="0"/>
              </a:rPr>
              <a:t>Would you Rather?</a:t>
            </a:r>
            <a:endParaRPr lang="en-US" sz="4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1352550"/>
            <a:ext cx="6553200" cy="3486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" indent="0" algn="ctr">
              <a:buFont typeface="Wingdings 2"/>
              <a:buNone/>
            </a:pP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80896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53" y="2299101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045" y="1428748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0" y="1504950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10" y="3120016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956" y="3353902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33" y="3248575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53732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122" y="2353733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472" y="1428748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8" t="65507" b="3491"/>
          <a:stretch/>
        </p:blipFill>
        <p:spPr bwMode="auto">
          <a:xfrm>
            <a:off x="493886" y="1200150"/>
            <a:ext cx="636411" cy="79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6" b="64678"/>
          <a:stretch/>
        </p:blipFill>
        <p:spPr bwMode="auto">
          <a:xfrm>
            <a:off x="2875844" y="2922785"/>
            <a:ext cx="771878" cy="90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1" t="34657" b="32671"/>
          <a:stretch/>
        </p:blipFill>
        <p:spPr bwMode="auto">
          <a:xfrm>
            <a:off x="3371144" y="1228508"/>
            <a:ext cx="860778" cy="8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 t="2318" r="75926" b="64678"/>
          <a:stretch/>
        </p:blipFill>
        <p:spPr bwMode="auto">
          <a:xfrm>
            <a:off x="4455936" y="2168269"/>
            <a:ext cx="761294" cy="84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7" r="74728" b="35104"/>
          <a:stretch/>
        </p:blipFill>
        <p:spPr bwMode="auto">
          <a:xfrm>
            <a:off x="2057400" y="1200150"/>
            <a:ext cx="818444" cy="81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2" t="65650" r="52222"/>
          <a:stretch/>
        </p:blipFill>
        <p:spPr bwMode="auto">
          <a:xfrm>
            <a:off x="1295400" y="2912202"/>
            <a:ext cx="587023" cy="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69137"/>
            <a:ext cx="18002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08" y="1841020"/>
            <a:ext cx="1290917" cy="108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4600" y="742950"/>
            <a:ext cx="1611966" cy="92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are birds, and birds have wings!</a:t>
            </a:r>
          </a:p>
        </p:txBody>
      </p:sp>
    </p:spTree>
    <p:extLst>
      <p:ext uri="{BB962C8B-B14F-4D97-AF65-F5344CB8AC3E}">
        <p14:creationId xmlns:p14="http://schemas.microsoft.com/office/powerpoint/2010/main" val="1417110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53" y="2299101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045" y="1428748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0" y="1504950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10" y="3120016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956" y="3353902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33" y="3248575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53732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122" y="2353733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472" y="1428748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8" t="65507" b="3491"/>
          <a:stretch/>
        </p:blipFill>
        <p:spPr bwMode="auto">
          <a:xfrm>
            <a:off x="493886" y="1200150"/>
            <a:ext cx="636411" cy="79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6" b="64678"/>
          <a:stretch/>
        </p:blipFill>
        <p:spPr bwMode="auto">
          <a:xfrm>
            <a:off x="2875844" y="2922785"/>
            <a:ext cx="771878" cy="90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1" t="34657" b="32671"/>
          <a:stretch/>
        </p:blipFill>
        <p:spPr bwMode="auto">
          <a:xfrm>
            <a:off x="3371144" y="1228508"/>
            <a:ext cx="860778" cy="8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 t="2318" r="75926" b="64678"/>
          <a:stretch/>
        </p:blipFill>
        <p:spPr bwMode="auto">
          <a:xfrm>
            <a:off x="4455936" y="2168269"/>
            <a:ext cx="761294" cy="84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7" r="74728" b="35104"/>
          <a:stretch/>
        </p:blipFill>
        <p:spPr bwMode="auto">
          <a:xfrm>
            <a:off x="2057400" y="1200150"/>
            <a:ext cx="818444" cy="81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2" t="65650" r="52222"/>
          <a:stretch/>
        </p:blipFill>
        <p:spPr bwMode="auto">
          <a:xfrm>
            <a:off x="1295400" y="2912202"/>
            <a:ext cx="587023" cy="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69137"/>
            <a:ext cx="18002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08" y="1841020"/>
            <a:ext cx="1290917" cy="108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324600" y="742950"/>
            <a:ext cx="1611966" cy="92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are birds, and birds can fly!</a:t>
            </a:r>
          </a:p>
        </p:txBody>
      </p:sp>
    </p:spTree>
    <p:extLst>
      <p:ext uri="{BB962C8B-B14F-4D97-AF65-F5344CB8AC3E}">
        <p14:creationId xmlns:p14="http://schemas.microsoft.com/office/powerpoint/2010/main" val="1417110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53" y="2299101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045" y="1428748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0" y="1504950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10" y="3120016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956" y="3353902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33" y="3248575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53732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122" y="2353733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472" y="1428748"/>
            <a:ext cx="1371600" cy="7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8" t="65507" b="3491"/>
          <a:stretch/>
        </p:blipFill>
        <p:spPr bwMode="auto">
          <a:xfrm>
            <a:off x="493886" y="1200150"/>
            <a:ext cx="636411" cy="79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6" b="64678"/>
          <a:stretch/>
        </p:blipFill>
        <p:spPr bwMode="auto">
          <a:xfrm>
            <a:off x="2875844" y="2922785"/>
            <a:ext cx="771878" cy="90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1" t="34657" b="32671"/>
          <a:stretch/>
        </p:blipFill>
        <p:spPr bwMode="auto">
          <a:xfrm>
            <a:off x="3371144" y="1228508"/>
            <a:ext cx="860778" cy="8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 t="2318" r="75926" b="64678"/>
          <a:stretch/>
        </p:blipFill>
        <p:spPr bwMode="auto">
          <a:xfrm>
            <a:off x="4455936" y="2168269"/>
            <a:ext cx="761294" cy="84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7" r="74728" b="35104"/>
          <a:stretch/>
        </p:blipFill>
        <p:spPr bwMode="auto">
          <a:xfrm>
            <a:off x="2057400" y="1200150"/>
            <a:ext cx="818444" cy="81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2" t="65650" r="52222"/>
          <a:stretch/>
        </p:blipFill>
        <p:spPr bwMode="auto">
          <a:xfrm>
            <a:off x="1295400" y="2912202"/>
            <a:ext cx="587023" cy="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69137"/>
            <a:ext cx="18002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08" y="1841020"/>
            <a:ext cx="1290917" cy="108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311422" y="299308"/>
            <a:ext cx="2719336" cy="14773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are birds, we are birds, and birds are creatures of the air; the lovely air! Always remember this, for we are birds!</a:t>
            </a:r>
          </a:p>
        </p:txBody>
      </p:sp>
    </p:spTree>
    <p:extLst>
      <p:ext uri="{BB962C8B-B14F-4D97-AF65-F5344CB8AC3E}">
        <p14:creationId xmlns:p14="http://schemas.microsoft.com/office/powerpoint/2010/main" val="1872879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1352550"/>
            <a:ext cx="6553200" cy="3486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" indent="0" algn="ctr">
              <a:buFont typeface="Wingdings 2"/>
              <a:buNone/>
            </a:pPr>
            <a:br>
              <a:rPr lang="en-US" sz="2000" dirty="0"/>
            </a:br>
            <a:endParaRPr lang="en-US" sz="2000" dirty="0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 t="2318" r="75926" b="64678"/>
          <a:stretch/>
        </p:blipFill>
        <p:spPr bwMode="auto">
          <a:xfrm>
            <a:off x="7365294" y="3956711"/>
            <a:ext cx="761294" cy="84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7" r="74728" b="35104"/>
          <a:stretch/>
        </p:blipFill>
        <p:spPr bwMode="auto">
          <a:xfrm>
            <a:off x="6417733" y="3362325"/>
            <a:ext cx="818444" cy="81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2" t="65650" r="52222"/>
          <a:stretch/>
        </p:blipFill>
        <p:spPr bwMode="auto">
          <a:xfrm>
            <a:off x="5830710" y="4029052"/>
            <a:ext cx="587023" cy="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8" t="65507" b="3491"/>
          <a:stretch/>
        </p:blipFill>
        <p:spPr bwMode="auto">
          <a:xfrm>
            <a:off x="3301294" y="3652571"/>
            <a:ext cx="636411" cy="79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1" t="34657" b="32671"/>
          <a:stretch/>
        </p:blipFill>
        <p:spPr bwMode="auto">
          <a:xfrm>
            <a:off x="3962400" y="4171950"/>
            <a:ext cx="860778" cy="8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6" b="64678"/>
          <a:stretch/>
        </p:blipFill>
        <p:spPr bwMode="auto">
          <a:xfrm>
            <a:off x="4943122" y="3562350"/>
            <a:ext cx="771878" cy="90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images.clipartpanda.com/cloud-clipart-RiA6LEBiL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908" y="769728"/>
            <a:ext cx="1443214" cy="73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ages.clipartpanda.com/cloud-clipart-RiA6LEBiL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186" y="29153"/>
            <a:ext cx="2178755" cy="110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ages.clipartpanda.com/cloud-clipart-RiA6LEBiL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61737"/>
            <a:ext cx="1526892" cy="77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polyvore.com/cgi/img-thing?.out=jpg&amp;size=l&amp;tid=3021515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260" y="454201"/>
            <a:ext cx="898349" cy="89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clipartfreebee.com/images/joomgallery/originals/farm_12/village_clipart_image_free_-_farm_cliparts_free_20131123_1003919818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8" t="7493" r="26539" b="14221"/>
          <a:stretch/>
        </p:blipFill>
        <p:spPr bwMode="auto">
          <a:xfrm>
            <a:off x="228599" y="2286000"/>
            <a:ext cx="2878394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81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2.177E-6 C -0.06372 -0.03762 -0.09914 -0.00246 -0.1507 0.01974 C -0.15938 0.02899 -0.16945 0.03608 -0.179 0.04163 C -0.18647 0.05026 -0.17848 0.04194 -0.18768 0.04811 C -0.19289 0.0515 -0.19584 0.05674 -0.2014 0.05921 C -0.21095 0.07062 -0.22101 0.07833 -0.2323 0.08326 C -0.24289 0.09282 -0.25226 0.0996 -0.26424 0.10299 C -0.27709 0.10176 -0.28334 0.10269 -0.29393 0.09652 C -0.29862 0.09066 -0.30435 0.08665 -0.3099 0.08326 C -0.31529 0.0737 -0.32101 0.06445 -0.32709 0.05705 C -0.33282 0.04194 -0.33959 0.0296 -0.34567 0.01511 C -0.35192 0.00031 -0.35765 -0.01449 -0.36442 -0.02867 C -0.36806 -0.03669 -0.37292 -0.04101 -0.37779 -0.04625 C -0.3882 -0.05735 -0.39706 -0.06969 -0.40869 -0.07462 C -0.41876 -0.08356 -0.4323 -0.08541 -0.44341 -0.08788 C -0.45487 -0.09065 -0.46494 -0.09497 -0.47657 -0.09651 C -0.50539 -0.09528 -0.51858 -0.09867 -0.54081 -0.0922 C -0.56233 -0.08603 -0.58195 -0.06969 -0.60365 -0.06599 C -0.61963 -0.05704 -0.6448 -0.05458 -0.66199 -0.05273 C -0.67206 -0.05334 -0.68247 -0.05365 -0.69254 -0.05488 C -0.69688 -0.0555 -0.70088 -0.06198 -0.70504 -0.06383 C -0.7099 -0.06599 -0.71494 -0.06814 -0.7198 -0.0703 C -0.72657 -0.07832 -0.73542 -0.08079 -0.74324 -0.08356 C -0.75817 -0.09682 -0.77744 -0.09929 -0.79376 -0.1033 C -0.81129 -0.10206 -0.83091 -0.1033 -0.84827 -0.09651 C -0.85348 -0.09435 -0.85886 -0.0925 -0.86424 -0.09004 C -0.86772 -0.0885 -0.87084 -0.08726 -0.87414 -0.08572 C -0.8757 -0.0851 -0.879 -0.08356 -0.879 -0.08356 C -0.88265 -0.07678 -0.88733 -0.07616 -0.89133 -0.0703 C -0.8981 -0.06044 -0.90383 -0.04872 -0.91112 -0.03947 C -0.91459 -0.03022 -0.91928 -0.02559 -0.92466 -0.02189 C -0.92917 -0.01418 -0.93369 -0.00801 -0.93959 -0.00462 C -0.94376 0.00062 -0.9422 -0.00185 -0.94445 0.00216 L -0.98768 0.03053 " pathEditMode="relative" ptsTypes="ffffffffffffffffffffffffffffffffAA">
                                      <p:cBhvr>
                                        <p:cTn id="6" dur="4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1352550"/>
            <a:ext cx="6553200" cy="3486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" indent="0" algn="ctr">
              <a:buFont typeface="Wingdings 2"/>
              <a:buNone/>
            </a:pPr>
            <a:br>
              <a:rPr lang="en-US" sz="2000" dirty="0"/>
            </a:br>
            <a:endParaRPr lang="en-US" sz="2000" dirty="0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 t="2318" r="75926" b="64678"/>
          <a:stretch/>
        </p:blipFill>
        <p:spPr bwMode="auto">
          <a:xfrm>
            <a:off x="7365294" y="3956711"/>
            <a:ext cx="761294" cy="84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7" r="74728" b="35104"/>
          <a:stretch/>
        </p:blipFill>
        <p:spPr bwMode="auto">
          <a:xfrm>
            <a:off x="6417733" y="3362325"/>
            <a:ext cx="818444" cy="81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2" t="65650" r="52222"/>
          <a:stretch/>
        </p:blipFill>
        <p:spPr bwMode="auto">
          <a:xfrm>
            <a:off x="5830710" y="4029052"/>
            <a:ext cx="587023" cy="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8" t="65507" b="3491"/>
          <a:stretch/>
        </p:blipFill>
        <p:spPr bwMode="auto">
          <a:xfrm>
            <a:off x="3301294" y="3652571"/>
            <a:ext cx="636411" cy="79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1" t="34657" b="32671"/>
          <a:stretch/>
        </p:blipFill>
        <p:spPr bwMode="auto">
          <a:xfrm>
            <a:off x="3962400" y="4171950"/>
            <a:ext cx="860778" cy="8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6" b="64678"/>
          <a:stretch/>
        </p:blipFill>
        <p:spPr bwMode="auto">
          <a:xfrm>
            <a:off x="4943122" y="3562350"/>
            <a:ext cx="771878" cy="90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images.clipartpanda.com/cloud-clipart-RiA6LEBiL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908" y="769728"/>
            <a:ext cx="1443214" cy="73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ages.clipartpanda.com/cloud-clipart-RiA6LEBiL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186" y="29153"/>
            <a:ext cx="2178755" cy="110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ages.clipartpanda.com/cloud-clipart-RiA6LEBiL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61737"/>
            <a:ext cx="1526892" cy="77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01293" y="2947295"/>
            <a:ext cx="920221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Hmm...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59110" y="2625033"/>
            <a:ext cx="951090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Strange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75864" y="2810065"/>
            <a:ext cx="3118628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Must not be from around here</a:t>
            </a:r>
          </a:p>
        </p:txBody>
      </p:sp>
      <p:pic>
        <p:nvPicPr>
          <p:cNvPr id="23" name="Picture 10" descr="http://www.clipartfreebee.com/images/joomgallery/originals/farm_12/village_clipart_image_free_-_farm_cliparts_free_20131123_1003919818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8" t="7493" r="26539" b="14221"/>
          <a:stretch/>
        </p:blipFill>
        <p:spPr bwMode="auto">
          <a:xfrm>
            <a:off x="228599" y="2286000"/>
            <a:ext cx="2878394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09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09551"/>
            <a:ext cx="6781800" cy="609599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1352550"/>
            <a:ext cx="6553200" cy="3486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" indent="0" algn="ctr">
              <a:buFont typeface="Wingdings 2"/>
              <a:buNone/>
            </a:pPr>
            <a:br>
              <a:rPr lang="en-US" sz="2000" dirty="0"/>
            </a:br>
            <a:endParaRPr lang="en-US" sz="2000" dirty="0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 t="2318" r="75926" b="64678"/>
          <a:stretch/>
        </p:blipFill>
        <p:spPr bwMode="auto">
          <a:xfrm>
            <a:off x="7365294" y="3956711"/>
            <a:ext cx="761294" cy="84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7" r="74728" b="35104"/>
          <a:stretch/>
        </p:blipFill>
        <p:spPr bwMode="auto">
          <a:xfrm>
            <a:off x="6417733" y="3362325"/>
            <a:ext cx="818444" cy="81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2" t="65650" r="52222"/>
          <a:stretch/>
        </p:blipFill>
        <p:spPr bwMode="auto">
          <a:xfrm>
            <a:off x="5830710" y="4029052"/>
            <a:ext cx="587023" cy="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8" t="65507" b="3491"/>
          <a:stretch/>
        </p:blipFill>
        <p:spPr bwMode="auto">
          <a:xfrm>
            <a:off x="3301294" y="3652571"/>
            <a:ext cx="636411" cy="79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1" t="34657" b="32671"/>
          <a:stretch/>
        </p:blipFill>
        <p:spPr bwMode="auto">
          <a:xfrm>
            <a:off x="3962400" y="4171950"/>
            <a:ext cx="860778" cy="8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6" b="64678"/>
          <a:stretch/>
        </p:blipFill>
        <p:spPr bwMode="auto">
          <a:xfrm>
            <a:off x="4943122" y="3562350"/>
            <a:ext cx="771878" cy="90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http://www.clipartfreebee.com/images/joomgallery/originals/farm_12/village_clipart_image_free_-_farm_cliparts_free_20131123_100391981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8" t="7493" r="26539" b="14221"/>
          <a:stretch/>
        </p:blipFill>
        <p:spPr bwMode="auto">
          <a:xfrm>
            <a:off x="228599" y="2286000"/>
            <a:ext cx="2878394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ages.clipartpanda.com/cloud-clipart-RiA6LEBiL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908" y="769728"/>
            <a:ext cx="1443214" cy="73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images.clipartpanda.com/cloud-clipart-RiA6LEBiL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186" y="29153"/>
            <a:ext cx="2178755" cy="110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images.clipartpanda.com/cloud-clipart-RiA6LEBiL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61737"/>
            <a:ext cx="1526892" cy="77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87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8.32562E-7 C -0.00521 -0.0111 -0.0092 -0.02591 -0.01736 -0.03053 C -0.02309 -0.03731 -0.02899 -0.03762 -0.03576 -0.03947 C -0.05139 -0.03855 -0.06719 -0.03886 -0.08281 -0.03701 C -0.08663 -0.03639 -0.09392 -0.03053 -0.09392 -0.03053 C -0.09757 -0.02621 -0.10104 -0.02313 -0.10382 -0.01727 C -0.1092 -0.00555 -0.11285 0.00401 -0.12101 0.00894 C -0.12587 0.01757 -0.13056 0.01819 -0.13715 0.0222 C -0.14896 0.02929 -0.1592 0.03484 -0.1717 0.03731 C -0.17986 0.03669 -0.18819 0.037 -0.19635 0.03515 C -0.19774 0.03484 -0.19861 0.03176 -0.2 0.03083 C -0.20069 0.03022 -0.20156 0.03083 -0.20243 0.03083 " pathEditMode="relative" ptsTypes="fffffffffff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9.49738E-7 C -0.00156 -0.00309 -0.00295 -0.00679 -0.00486 -0.00895 C -0.00711 -0.01141 -0.01232 -0.01326 -0.01232 -0.01326 C -0.01406 -0.01326 -0.04861 -0.01573 -0.06302 -0.00895 C -0.08316 0.00061 -0.10034 0.02251 -0.121 0.02836 C -0.13038 0.02682 -0.13993 0.0259 -0.1493 0.02405 C -0.16007 0.02189 -0.16632 -0.00093 -0.17413 -0.0111 C -0.17795 -0.02097 -0.18003 -0.03146 -0.18385 -0.04163 C -0.18472 -0.04379 -0.18646 -0.04842 -0.18646 -0.04842 C -0.18993 -0.06661 -0.20069 -0.08758 -0.21111 -0.0922 C -0.21753 -0.0996 -0.22482 -0.0996 -0.23211 -0.1033 C -0.24444 -0.10238 -0.25677 -0.10238 -0.26909 -0.10084 C -0.27291 -0.10053 -0.27899 -0.09004 -0.27899 -0.09004 " pathEditMode="relative" ptsTypes="ffffffffffff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8708E-6 C -0.02483 -0.02189 -0.03125 -0.03299 -0.05417 -0.03731 C -0.08004 -0.03669 -0.10608 -0.03731 -0.13195 -0.03515 C -0.13629 -0.03484 -0.1434 -0.02775 -0.14809 -0.02621 C -0.16354 -0.02096 -0.17778 -0.01295 -0.19254 -0.00431 C -0.20017 0.00463 -0.21007 0.00648 -0.2184 0.01326 C -0.22517 0.01881 -0.23108 0.02436 -0.2382 0.02868 C -0.24358 0.03824 -0.25104 0.03824 -0.25799 0.04379 C -0.26233 0.04718 -0.2658 0.05212 -0.27031 0.05489 C -0.28177 0.07031 -0.29549 0.08172 -0.30972 0.08573 C -0.31927 0.08419 -0.32274 0.08665 -0.32951 0.07894 C -0.33299 0.07494 -0.33941 0.06599 -0.33941 0.06599 C -0.34097 0.05705 -0.34653 0.04348 -0.35174 0.03947 C -0.35417 0.03762 -0.3592 0.03516 -0.3592 0.03516 C -0.36823 0.03577 -0.39861 0.02992 -0.39861 0.06353 " pathEditMode="relative" ptsTypes="ffffffffffffff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8.32562E-7 C -0.0177 -0.0074 -0.03506 -0.01912 -0.05312 -0.0222 C -0.09149 -0.02837 -0.11666 -0.01757 -0.15069 -0.0111 C -0.18871 0.01141 -0.2118 -0.02497 -0.24322 -0.04409 C -0.25069 -0.04872 -0.26024 -0.04903 -0.26788 -0.05057 C -0.29409 -0.06167 -0.32222 -0.05951 -0.34826 -0.04841 C -0.35815 -0.03669 -0.36979 -0.03114 -0.38159 -0.02867 C -0.39357 -0.02929 -0.40555 -0.02898 -0.41735 -0.03083 C -0.41909 -0.03114 -0.42048 -0.03422 -0.42222 -0.03515 C -0.42343 -0.03577 -0.42482 -0.03515 -0.42604 -0.03515 " pathEditMode="relative" ptsTypes="fffffffff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4.79186E-6 C -0.00365 -0.00371 -0.00695 -0.00895 -0.01112 -0.0108 C -0.01876 -0.01419 -0.03455 -0.01542 -0.03455 -0.01542 C -0.06893 -0.03022 -0.07952 -0.0108 -0.10626 0.00431 C -0.11268 0.01665 -0.12292 0.02744 -0.13212 0.03299 C -0.14133 0.0444 -0.15053 0.05272 -0.16077 0.06136 C -0.16424 0.06845 -0.16754 0.06845 -0.17292 0.0703 C -0.18386 0.07801 -0.19584 0.07924 -0.20747 0.08109 C -0.23212 0.08973 -0.2573 0.08294 -0.2816 0.07462 C -0.28733 0.06968 -0.29289 0.06938 -0.29879 0.06598 C -0.30574 0.05704 -0.31511 0.05704 -0.32344 0.05488 C -0.33126 0.0555 -0.33907 0.05488 -0.34688 0.05704 C -0.35261 0.05858 -0.35747 0.06537 -0.36303 0.06814 C -0.37501 0.074 -0.38664 0.08356 -0.39879 0.08788 C -0.40973 0.10083 -0.42258 0.1107 -0.43577 0.11409 C -0.45261 0.12365 -0.46216 0.11655 -0.48403 0.11409 C -0.49219 0.10823 -0.49896 0.09805 -0.50747 0.09435 C -0.51337 0.08633 -0.51893 0.08418 -0.52605 0.08109 C -0.53803 0.08356 -0.53542 0.08048 -0.54202 0.09219 " pathEditMode="relative" ptsTypes="ffffffffffffffffff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1.50478E-6 C -0.10174 -0.00339 -0.08195 -0.0037 -0.22223 -1.50478E-6 C -0.23803 0.00031 -0.26216 0.02251 -0.279 0.02837 C -0.29011 0.03885 -0.30487 0.0407 -0.31719 0.04378 C -0.33108 0.0518 -0.34862 0.05427 -0.36285 0.05704 C -0.36858 0.05828 -0.37344 0.06198 -0.379 0.06352 C -0.38959 0.0666 -0.40035 0.06784 -0.41112 0.0703 C -0.49671 0.06784 -0.47067 0.07924 -0.50608 0.06352 C -0.51008 0.05704 -0.5132 0.05427 -0.51841 0.05057 C -0.52396 0.0407 -0.53699 0.02621 -0.54445 0.02189 C -0.55643 0.00771 -0.56997 0.00277 -0.58386 -0.00216 C -0.58803 -0.0037 -0.59619 -0.00648 -0.59619 -0.00648 C -0.61094 -0.00586 -0.64063 -0.00432 -0.64063 -0.00432 " pathEditMode="relative" ptsTypes="ffffffffffff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09551"/>
            <a:ext cx="6781800" cy="6095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Short Story about Birds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3950"/>
            <a:ext cx="6553200" cy="35052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24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/>
              <a:t>For after all, what would you suggest – or would you have been the one to do anything differently?</a:t>
            </a:r>
            <a:endParaRPr lang="en-US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1352550"/>
            <a:ext cx="6553200" cy="3486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" indent="0" algn="ctr">
              <a:buFont typeface="Wingdings 2"/>
              <a:buNone/>
            </a:pP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46136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315200" cy="865573"/>
          </a:xfrm>
        </p:spPr>
        <p:txBody>
          <a:bodyPr>
            <a:noAutofit/>
          </a:bodyPr>
          <a:lstStyle/>
          <a:p>
            <a:r>
              <a:rPr lang="en-US" sz="3200" dirty="0">
                <a:ln>
                  <a:solidFill>
                    <a:schemeClr val="tx1"/>
                  </a:solidFill>
                </a:ln>
              </a:rPr>
              <a:t>Connect with Your Small Group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28750"/>
            <a:ext cx="7315200" cy="274320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+mj-lt"/>
              </a:rPr>
              <a:t> Offering</a:t>
            </a:r>
          </a:p>
          <a:p>
            <a:r>
              <a:rPr lang="en-US" sz="4400" dirty="0">
                <a:latin typeface="+mj-lt"/>
              </a:rPr>
              <a:t> Blessings and Bummers</a:t>
            </a:r>
          </a:p>
          <a:p>
            <a:r>
              <a:rPr lang="en-US" sz="4400" dirty="0">
                <a:latin typeface="+mj-lt"/>
              </a:rPr>
              <a:t> Bibles – Matthew 7:24-29</a:t>
            </a:r>
          </a:p>
          <a:p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7473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ar Screech And Crash-SoundBible.com-1414562045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2295525"/>
            <a:ext cx="609600" cy="6096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chemeClr val="tx1"/>
                  </a:solidFill>
                </a:ln>
                <a:latin typeface="+mn-lt"/>
              </a:rPr>
              <a:t>Connect with Jesus  (2Q’s)</a:t>
            </a:r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3638550"/>
            <a:ext cx="4040188" cy="9604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6580">
            <a:off x="4474800" y="2076253"/>
            <a:ext cx="4041775" cy="1705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ncoming_Suspense-Maximilien_-106057748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787482" y="4777680"/>
            <a:ext cx="243681" cy="1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1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09551"/>
            <a:ext cx="6781800" cy="6095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Chinese Proverb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895350"/>
            <a:ext cx="6553200" cy="35052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dirty="0"/>
              <a:t>I hear and I forget, </a:t>
            </a:r>
            <a:br>
              <a:rPr lang="en-US" sz="4000" dirty="0"/>
            </a:br>
            <a:r>
              <a:rPr lang="en-US" sz="4000" dirty="0"/>
              <a:t>I see and I remember, </a:t>
            </a:r>
            <a:br>
              <a:rPr lang="en-US" sz="4000" dirty="0"/>
            </a:br>
            <a:r>
              <a:rPr lang="en-US" sz="4000" dirty="0"/>
              <a:t>I do and I understand.</a:t>
            </a:r>
            <a:endParaRPr lang="en-US" sz="4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1352550"/>
            <a:ext cx="6553200" cy="3486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" indent="0" algn="ctr">
              <a:buFont typeface="Wingdings 2"/>
              <a:buNone/>
            </a:pP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53202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Would you rather?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 GO SKYDIVING?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GO BUNGEE JUMPING?</a:t>
            </a:r>
          </a:p>
        </p:txBody>
      </p:sp>
      <p:pic>
        <p:nvPicPr>
          <p:cNvPr id="1030" name="Picture 6" descr="https://yt3.ggpht.com/-ajHKvcIHgKg/AAAAAAAAAAI/AAAAAAAAAAA/7ajME3_24w4/s900-c-k-no/pho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5699" r="10111" b="27039"/>
          <a:stretch/>
        </p:blipFill>
        <p:spPr bwMode="auto">
          <a:xfrm>
            <a:off x="4038600" y="2016477"/>
            <a:ext cx="824089" cy="48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287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09551"/>
            <a:ext cx="6781800" cy="6095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Christian Faith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3950"/>
            <a:ext cx="6553200" cy="35052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/>
              <a:t>Our Christian faith is about living out Jesus </a:t>
            </a:r>
            <a:br>
              <a:rPr lang="en-US" sz="2400" dirty="0"/>
            </a:br>
            <a:r>
              <a:rPr lang="en-US" sz="2400" dirty="0"/>
              <a:t>teachings – not just knowing them. Much like school when you prepare for a test you can either memorize facts and soon forget them or you can learn facts and use them for your lifetime. </a:t>
            </a:r>
            <a:endParaRPr lang="en-US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1352550"/>
            <a:ext cx="6553200" cy="3486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" indent="0" algn="ctr">
              <a:buFont typeface="Wingdings 2"/>
              <a:buNone/>
            </a:pP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24268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09551"/>
            <a:ext cx="6781800" cy="6095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Our Prayer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3950"/>
            <a:ext cx="6553200" cy="3505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Thank you God for your Son and his teachings. Let us take what we learn and use it to shine light in all the dark places of this world.</a:t>
            </a:r>
          </a:p>
          <a:p>
            <a:pPr marL="0" indent="0">
              <a:buNone/>
            </a:pPr>
            <a:r>
              <a:rPr lang="en-US" sz="2400" dirty="0"/>
              <a:t>Amen.</a:t>
            </a:r>
            <a:endParaRPr lang="en-US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1352550"/>
            <a:ext cx="6553200" cy="3486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" indent="0" algn="ctr">
              <a:buFont typeface="Wingdings 2"/>
              <a:buNone/>
            </a:pP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6351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914400" y="285750"/>
            <a:ext cx="7315200" cy="865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</a:rPr>
              <a:t>Blessing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601"/>
            <a:ext cx="7315200" cy="31813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>
                <a:latin typeface="+mj-lt"/>
              </a:rPr>
              <a:t>The </a:t>
            </a:r>
            <a:r>
              <a:rPr lang="en-US" sz="3200" cap="small" dirty="0">
                <a:latin typeface="+mj-lt"/>
              </a:rPr>
              <a:t>Lord</a:t>
            </a:r>
            <a:r>
              <a:rPr lang="en-US" sz="3200" dirty="0">
                <a:latin typeface="+mj-lt"/>
              </a:rPr>
              <a:t> bless you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    and keep you;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the </a:t>
            </a:r>
            <a:r>
              <a:rPr lang="en-US" sz="3200" cap="small" dirty="0">
                <a:latin typeface="+mj-lt"/>
              </a:rPr>
              <a:t>Lord</a:t>
            </a:r>
            <a:r>
              <a:rPr lang="en-US" sz="3200" dirty="0">
                <a:latin typeface="+mj-lt"/>
              </a:rPr>
              <a:t> make his face shine on you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    and be gracious to you;</a:t>
            </a:r>
            <a:br>
              <a:rPr lang="en-US" sz="3200" dirty="0">
                <a:latin typeface="+mj-lt"/>
              </a:rPr>
            </a:br>
            <a:r>
              <a:rPr lang="en-US" sz="3200" b="1" baseline="30000" dirty="0">
                <a:latin typeface="+mj-lt"/>
              </a:rPr>
              <a:t> </a:t>
            </a:r>
            <a:r>
              <a:rPr lang="en-US" sz="3200" dirty="0">
                <a:latin typeface="+mj-lt"/>
              </a:rPr>
              <a:t>the </a:t>
            </a:r>
            <a:r>
              <a:rPr lang="en-US" sz="3200" cap="small" dirty="0">
                <a:latin typeface="+mj-lt"/>
              </a:rPr>
              <a:t>Lord</a:t>
            </a:r>
            <a:r>
              <a:rPr lang="en-US" sz="3200" dirty="0">
                <a:latin typeface="+mj-lt"/>
              </a:rPr>
              <a:t> look upon you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    and give you peace.</a:t>
            </a:r>
          </a:p>
        </p:txBody>
      </p:sp>
    </p:spTree>
    <p:extLst>
      <p:ext uri="{BB962C8B-B14F-4D97-AF65-F5344CB8AC3E}">
        <p14:creationId xmlns:p14="http://schemas.microsoft.com/office/powerpoint/2010/main" val="1679463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Would you rather?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HAVE CHICKENS</a:t>
            </a:r>
            <a:br>
              <a:rPr lang="en-US" dirty="0"/>
            </a:br>
            <a:r>
              <a:rPr lang="en-US" dirty="0"/>
              <a:t> FOR HANDS?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HAVE DUCKS </a:t>
            </a:r>
            <a:br>
              <a:rPr lang="en-US" dirty="0"/>
            </a:br>
            <a:r>
              <a:rPr lang="en-US" dirty="0"/>
              <a:t>FOR FEET?</a:t>
            </a:r>
          </a:p>
        </p:txBody>
      </p:sp>
      <p:pic>
        <p:nvPicPr>
          <p:cNvPr id="7" name="Picture 6" descr="https://yt3.ggpht.com/-ajHKvcIHgKg/AAAAAAAAAAI/AAAAAAAAAAA/7ajME3_24w4/s900-c-k-no/pho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5699" r="10111" b="27039"/>
          <a:stretch/>
        </p:blipFill>
        <p:spPr bwMode="auto">
          <a:xfrm>
            <a:off x="4041648" y="2020824"/>
            <a:ext cx="824089" cy="48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750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Would you rather?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BE MOURNING?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BE JOYFUL?</a:t>
            </a:r>
          </a:p>
        </p:txBody>
      </p:sp>
      <p:pic>
        <p:nvPicPr>
          <p:cNvPr id="7" name="Picture 6" descr="https://yt3.ggpht.com/-ajHKvcIHgKg/AAAAAAAAAAI/AAAAAAAAAAA/7ajME3_24w4/s900-c-k-no/pho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5699" r="10111" b="27039"/>
          <a:stretch/>
        </p:blipFill>
        <p:spPr bwMode="auto">
          <a:xfrm>
            <a:off x="4041648" y="2020824"/>
            <a:ext cx="824089" cy="48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865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Would you rather?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ALWAYS HAVE </a:t>
            </a:r>
            <a:br>
              <a:rPr lang="en-US" dirty="0"/>
            </a:br>
            <a:r>
              <a:rPr lang="en-US" dirty="0"/>
              <a:t>COLD FEET?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ALWAYS HAVE </a:t>
            </a:r>
            <a:br>
              <a:rPr lang="en-US" dirty="0"/>
            </a:br>
            <a:r>
              <a:rPr lang="en-US" dirty="0"/>
              <a:t>SWEATY HANDS?</a:t>
            </a:r>
          </a:p>
        </p:txBody>
      </p:sp>
      <p:pic>
        <p:nvPicPr>
          <p:cNvPr id="7" name="Picture 6" descr="https://yt3.ggpht.com/-ajHKvcIHgKg/AAAAAAAAAAI/AAAAAAAAAAA/7ajME3_24w4/s900-c-k-no/pho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5699" r="10111" b="27039"/>
          <a:stretch/>
        </p:blipFill>
        <p:spPr bwMode="auto">
          <a:xfrm>
            <a:off x="4041648" y="2020824"/>
            <a:ext cx="824089" cy="48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019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Would you rather?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dirty="0"/>
              <a:t>EAT ONLY </a:t>
            </a:r>
            <a:br>
              <a:rPr lang="en-US" sz="2400" dirty="0"/>
            </a:br>
            <a:r>
              <a:rPr lang="en-US" sz="2400" dirty="0"/>
              <a:t>ORANGES </a:t>
            </a:r>
            <a:br>
              <a:rPr lang="en-US" sz="2400" dirty="0"/>
            </a:br>
            <a:r>
              <a:rPr lang="en-US" sz="2400" dirty="0"/>
              <a:t>FOR THE REST </a:t>
            </a:r>
            <a:br>
              <a:rPr lang="en-US" sz="2400" dirty="0"/>
            </a:br>
            <a:r>
              <a:rPr lang="en-US" sz="2400" dirty="0"/>
              <a:t>OF YOUR LIFE?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dirty="0"/>
              <a:t>LOSE SENSE OF </a:t>
            </a:r>
            <a:br>
              <a:rPr lang="en-US" sz="2400" dirty="0"/>
            </a:br>
            <a:r>
              <a:rPr lang="en-US" sz="2400" dirty="0"/>
              <a:t>SMELL FOR THE </a:t>
            </a:r>
            <a:br>
              <a:rPr lang="en-US" sz="2400" dirty="0"/>
            </a:br>
            <a:r>
              <a:rPr lang="en-US" sz="2400" dirty="0"/>
              <a:t>REST OF YOUR LIFE?</a:t>
            </a:r>
          </a:p>
        </p:txBody>
      </p:sp>
      <p:pic>
        <p:nvPicPr>
          <p:cNvPr id="7" name="Picture 6" descr="https://yt3.ggpht.com/-ajHKvcIHgKg/AAAAAAAAAAI/AAAAAAAAAAA/7ajME3_24w4/s900-c-k-no/pho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5699" r="10111" b="27039"/>
          <a:stretch/>
        </p:blipFill>
        <p:spPr bwMode="auto">
          <a:xfrm>
            <a:off x="4041648" y="2020824"/>
            <a:ext cx="824089" cy="48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994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Would you rather?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BE RICH?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BE POOR?</a:t>
            </a:r>
          </a:p>
        </p:txBody>
      </p:sp>
      <p:pic>
        <p:nvPicPr>
          <p:cNvPr id="7" name="Picture 6" descr="https://yt3.ggpht.com/-ajHKvcIHgKg/AAAAAAAAAAI/AAAAAAAAAAA/7ajME3_24w4/s900-c-k-no/pho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5699" r="10111" b="27039"/>
          <a:stretch/>
        </p:blipFill>
        <p:spPr bwMode="auto">
          <a:xfrm>
            <a:off x="4041648" y="2020824"/>
            <a:ext cx="824089" cy="48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767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Would you rather?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ALWAYS WEAR </a:t>
            </a:r>
            <a:br>
              <a:rPr lang="en-US" dirty="0"/>
            </a:br>
            <a:r>
              <a:rPr lang="en-US" dirty="0"/>
              <a:t>SUNGLASSES?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ALWAYS HAVE </a:t>
            </a:r>
            <a:br>
              <a:rPr lang="en-US" dirty="0"/>
            </a:br>
            <a:r>
              <a:rPr lang="en-US" dirty="0"/>
              <a:t>SOMETHING </a:t>
            </a:r>
            <a:br>
              <a:rPr lang="en-US" dirty="0"/>
            </a:br>
            <a:r>
              <a:rPr lang="en-US" dirty="0"/>
              <a:t>IN YOUR EYE?</a:t>
            </a:r>
          </a:p>
        </p:txBody>
      </p:sp>
      <p:pic>
        <p:nvPicPr>
          <p:cNvPr id="7" name="Picture 6" descr="https://yt3.ggpht.com/-ajHKvcIHgKg/AAAAAAAAAAI/AAAAAAAAAAA/7ajME3_24w4/s900-c-k-no/pho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5699" r="10111" b="27039"/>
          <a:stretch/>
        </p:blipFill>
        <p:spPr bwMode="auto">
          <a:xfrm>
            <a:off x="4041648" y="2020824"/>
            <a:ext cx="824089" cy="48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213913"/>
      </p:ext>
    </p:extLst>
  </p:cSld>
  <p:clrMapOvr>
    <a:masterClrMapping/>
  </p:clrMapOvr>
</p:sld>
</file>

<file path=ppt/theme/theme1.xml><?xml version="1.0" encoding="utf-8"?>
<a:theme xmlns:a="http://schemas.openxmlformats.org/drawingml/2006/main" name="Urban Pop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Urban Pop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 Pop</Template>
  <TotalTime>10487</TotalTime>
  <Words>618</Words>
  <Application>Microsoft Macintosh PowerPoint</Application>
  <PresentationFormat>On-screen Show (16:9)</PresentationFormat>
  <Paragraphs>113</Paragraphs>
  <Slides>32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 Black</vt:lpstr>
      <vt:lpstr>Calibri</vt:lpstr>
      <vt:lpstr>Gill Sans MT</vt:lpstr>
      <vt:lpstr>Wingdings 2</vt:lpstr>
      <vt:lpstr>Wingdings 3</vt:lpstr>
      <vt:lpstr>Urban Pop</vt:lpstr>
      <vt:lpstr>PowerPoint Presentation</vt:lpstr>
      <vt:lpstr>Would you Rather?</vt:lpstr>
      <vt:lpstr>Would you rather?</vt:lpstr>
      <vt:lpstr>Would you rather?</vt:lpstr>
      <vt:lpstr>Would you rather?</vt:lpstr>
      <vt:lpstr>Would you rather?</vt:lpstr>
      <vt:lpstr>Would you rather?</vt:lpstr>
      <vt:lpstr>Would you rather?</vt:lpstr>
      <vt:lpstr>Would you rather?</vt:lpstr>
      <vt:lpstr>Would you rather?</vt:lpstr>
      <vt:lpstr>Would you rather?</vt:lpstr>
      <vt:lpstr>Would you rather?</vt:lpstr>
      <vt:lpstr>Jesus - Teaching</vt:lpstr>
      <vt:lpstr>PowerPoint Presentation</vt:lpstr>
      <vt:lpstr>Matthew 7:24-27</vt:lpstr>
      <vt:lpstr>PowerPoint Presentation</vt:lpstr>
      <vt:lpstr>A Short Story about Birds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Short Story about Birds</vt:lpstr>
      <vt:lpstr>Connect with Your Small Group</vt:lpstr>
      <vt:lpstr>PowerPoint Presentation</vt:lpstr>
      <vt:lpstr>Chinese Proverb</vt:lpstr>
      <vt:lpstr>Christian Faith</vt:lpstr>
      <vt:lpstr>Our Prayer</vt:lpstr>
      <vt:lpstr>Blessing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Corey Bjertness</dc:creator>
  <cp:lastModifiedBy>Derek &amp; Jennifer Swenson</cp:lastModifiedBy>
  <cp:revision>171</cp:revision>
  <dcterms:created xsi:type="dcterms:W3CDTF">2013-09-24T15:07:06Z</dcterms:created>
  <dcterms:modified xsi:type="dcterms:W3CDTF">2022-01-11T10:43:06Z</dcterms:modified>
</cp:coreProperties>
</file>