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0" r:id="rId1"/>
  </p:sldMasterIdLst>
  <p:notesMasterIdLst>
    <p:notesMasterId r:id="rId22"/>
  </p:notesMasterIdLst>
  <p:sldIdLst>
    <p:sldId id="256" r:id="rId2"/>
    <p:sldId id="442" r:id="rId3"/>
    <p:sldId id="441" r:id="rId4"/>
    <p:sldId id="443" r:id="rId5"/>
    <p:sldId id="431" r:id="rId6"/>
    <p:sldId id="444" r:id="rId7"/>
    <p:sldId id="452" r:id="rId8"/>
    <p:sldId id="445" r:id="rId9"/>
    <p:sldId id="446" r:id="rId10"/>
    <p:sldId id="447" r:id="rId11"/>
    <p:sldId id="448" r:id="rId12"/>
    <p:sldId id="449" r:id="rId13"/>
    <p:sldId id="451" r:id="rId14"/>
    <p:sldId id="338" r:id="rId15"/>
    <p:sldId id="339" r:id="rId16"/>
    <p:sldId id="455" r:id="rId17"/>
    <p:sldId id="453" r:id="rId18"/>
    <p:sldId id="389" r:id="rId19"/>
    <p:sldId id="413" r:id="rId20"/>
    <p:sldId id="342"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0E2853-549B-451E-92FC-87A0818AC63F}">
          <p14:sldIdLst>
            <p14:sldId id="256"/>
          </p14:sldIdLst>
        </p14:section>
        <p14:section name="Untitled Section" id="{3050A4C9-FDF9-4C07-AB7A-9354848E1D3C}">
          <p14:sldIdLst>
            <p14:sldId id="442"/>
            <p14:sldId id="441"/>
            <p14:sldId id="443"/>
            <p14:sldId id="431"/>
            <p14:sldId id="444"/>
            <p14:sldId id="452"/>
            <p14:sldId id="445"/>
            <p14:sldId id="446"/>
            <p14:sldId id="447"/>
            <p14:sldId id="448"/>
            <p14:sldId id="449"/>
            <p14:sldId id="451"/>
            <p14:sldId id="338"/>
            <p14:sldId id="339"/>
            <p14:sldId id="455"/>
            <p14:sldId id="453"/>
            <p14:sldId id="389"/>
            <p14:sldId id="413"/>
            <p14:sldId id="34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78027" autoAdjust="0"/>
  </p:normalViewPr>
  <p:slideViewPr>
    <p:cSldViewPr>
      <p:cViewPr varScale="1">
        <p:scale>
          <a:sx n="131" d="100"/>
          <a:sy n="131" d="100"/>
        </p:scale>
        <p:origin x="1616" y="176"/>
      </p:cViewPr>
      <p:guideLst>
        <p:guide orient="horz" pos="1620"/>
        <p:guide pos="2880"/>
      </p:guideLst>
    </p:cSldViewPr>
  </p:slideViewPr>
  <p:outlineViewPr>
    <p:cViewPr>
      <p:scale>
        <a:sx n="33" d="100"/>
        <a:sy n="33" d="100"/>
      </p:scale>
      <p:origin x="0" y="912"/>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5118E-C417-4ADF-8E5F-0D075D686F24}" type="datetimeFigureOut">
              <a:rPr lang="en-US" smtClean="0"/>
              <a:t>9/16/22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05BE6-4B1F-4581-AD03-420168390775}" type="slidenum">
              <a:rPr lang="en-US" smtClean="0"/>
              <a:t>‹#›</a:t>
            </a:fld>
            <a:endParaRPr lang="en-US"/>
          </a:p>
        </p:txBody>
      </p:sp>
    </p:spTree>
    <p:extLst>
      <p:ext uri="{BB962C8B-B14F-4D97-AF65-F5344CB8AC3E}">
        <p14:creationId xmlns:p14="http://schemas.microsoft.com/office/powerpoint/2010/main" val="134147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028700"/>
            <a:ext cx="8229600" cy="13716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63D1C1EA-49D3-4FA6-B6A7-8C6F5C5B3D0B}" type="slidenum">
              <a:rPr lang="en-US" smtClean="0"/>
              <a:pPr/>
              <a:t>‹#›</a:t>
            </a:fld>
            <a:endParaRPr lang="en-US" dirty="0"/>
          </a:p>
        </p:txBody>
      </p:sp>
      <p:sp>
        <p:nvSpPr>
          <p:cNvPr id="9" name="Subtitle 8"/>
          <p:cNvSpPr>
            <a:spLocks noGrp="1"/>
          </p:cNvSpPr>
          <p:nvPr>
            <p:ph type="subTitle" idx="1"/>
          </p:nvPr>
        </p:nvSpPr>
        <p:spPr>
          <a:xfrm>
            <a:off x="1371600" y="2498774"/>
            <a:ext cx="6400800" cy="131445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7086600" cy="13716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1880840"/>
            <a:ext cx="7086600" cy="1132284"/>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4812507"/>
            <a:ext cx="762000" cy="273844"/>
          </a:xfrm>
        </p:spPr>
        <p:txBody>
          <a:bodyPr/>
          <a:lstStyle/>
          <a:p>
            <a:fld id="{63D1C1EA-49D3-4FA6-B6A7-8C6F5C5B3D0B}"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200151"/>
            <a:ext cx="4038600" cy="3394472"/>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151335"/>
            <a:ext cx="4040188"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151335"/>
            <a:ext cx="4041775" cy="563165"/>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71651"/>
            <a:ext cx="4040188" cy="282297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771651"/>
            <a:ext cx="4041775" cy="2822972"/>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1" y="1143001"/>
            <a:ext cx="3008313" cy="3451622"/>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04788"/>
            <a:ext cx="5111750" cy="4389835"/>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5486400" cy="391716"/>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373981"/>
            <a:ext cx="5486400" cy="29718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875090"/>
            <a:ext cx="5486400" cy="397764"/>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DC6A311-5C10-453E-B3E2-357D0A93A027}" type="datetimeFigureOut">
              <a:rPr lang="en-US" smtClean="0"/>
              <a:pPr/>
              <a:t>9/16/22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200150"/>
            <a:ext cx="8229600" cy="353187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4812507"/>
            <a:ext cx="2133600" cy="273844"/>
          </a:xfrm>
          <a:prstGeom prst="rect">
            <a:avLst/>
          </a:prstGeom>
        </p:spPr>
        <p:txBody>
          <a:bodyPr vert="horz" anchor="b"/>
          <a:lstStyle>
            <a:lvl1pPr algn="l" eaLnBrk="1" latinLnBrk="0" hangingPunct="1">
              <a:defRPr kumimoji="0" sz="1200">
                <a:solidFill>
                  <a:schemeClr val="tx1">
                    <a:shade val="50000"/>
                  </a:schemeClr>
                </a:solidFill>
              </a:defRPr>
            </a:lvl1pPr>
          </a:lstStyle>
          <a:p>
            <a:fld id="{0DC6A311-5C10-453E-B3E2-357D0A93A027}" type="datetimeFigureOut">
              <a:rPr lang="en-US" smtClean="0"/>
              <a:pPr/>
              <a:t>9/16/22</a:t>
            </a:fld>
            <a:endParaRPr lang="en-US" dirty="0"/>
          </a:p>
        </p:txBody>
      </p:sp>
      <p:sp>
        <p:nvSpPr>
          <p:cNvPr id="3" name="Footer Placeholder 2"/>
          <p:cNvSpPr>
            <a:spLocks noGrp="1"/>
          </p:cNvSpPr>
          <p:nvPr>
            <p:ph type="ftr" sz="quarter" idx="3"/>
          </p:nvPr>
        </p:nvSpPr>
        <p:spPr>
          <a:xfrm>
            <a:off x="3124200" y="4812507"/>
            <a:ext cx="2895600" cy="273844"/>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4812507"/>
            <a:ext cx="762000" cy="273844"/>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3D1C1EA-49D3-4FA6-B6A7-8C6F5C5B3D0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media" Target="../media/media3.wav"/><Relationship Id="rId7" Type="http://schemas.openxmlformats.org/officeDocument/2006/relationships/image" Target="../media/image5.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wav"/><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r="12494"/>
          <a:stretch/>
        </p:blipFill>
        <p:spPr bwMode="auto">
          <a:xfrm>
            <a:off x="0" y="-57150"/>
            <a:ext cx="91440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74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did the disciples treat him?</a:t>
            </a:r>
          </a:p>
        </p:txBody>
      </p:sp>
      <p:sp>
        <p:nvSpPr>
          <p:cNvPr id="3" name="Content Placeholder 2"/>
          <p:cNvSpPr>
            <a:spLocks noGrp="1"/>
          </p:cNvSpPr>
          <p:nvPr>
            <p:ph idx="1"/>
          </p:nvPr>
        </p:nvSpPr>
        <p:spPr>
          <a:xfrm>
            <a:off x="685800" y="1200150"/>
            <a:ext cx="7772400" cy="3943350"/>
          </a:xfrm>
        </p:spPr>
        <p:txBody>
          <a:bodyPr numCol="1">
            <a:normAutofit fontScale="85000" lnSpcReduction="10000"/>
          </a:bodyPr>
          <a:lstStyle/>
          <a:p>
            <a:pPr marL="137160" indent="0" algn="ctr">
              <a:lnSpc>
                <a:spcPct val="160000"/>
              </a:lnSpc>
              <a:buNone/>
            </a:pPr>
            <a:r>
              <a:rPr lang="en-US" sz="2600" b="1" dirty="0"/>
              <a:t>PETER DENIED KNOWING</a:t>
            </a:r>
          </a:p>
          <a:p>
            <a:pPr marL="137160" indent="0" algn="ctr">
              <a:lnSpc>
                <a:spcPct val="160000"/>
              </a:lnSpc>
              <a:buNone/>
            </a:pPr>
            <a:r>
              <a:rPr lang="en-US" sz="2600" b="1" dirty="0"/>
              <a:t>HIM THREE TIMES</a:t>
            </a:r>
          </a:p>
          <a:p>
            <a:pPr marL="137160" indent="0" algn="ctr">
              <a:lnSpc>
                <a:spcPct val="160000"/>
              </a:lnSpc>
              <a:buNone/>
            </a:pPr>
            <a:endParaRPr lang="en-US" sz="2400" dirty="0"/>
          </a:p>
          <a:p>
            <a:pPr>
              <a:lnSpc>
                <a:spcPct val="160000"/>
              </a:lnSpc>
            </a:pPr>
            <a:r>
              <a:rPr lang="en-US" sz="1900" dirty="0"/>
              <a:t>Peter was following at a distance. </a:t>
            </a:r>
            <a:r>
              <a:rPr lang="en-US" sz="1900" b="1" baseline="30000" dirty="0"/>
              <a:t>55 </a:t>
            </a:r>
            <a:r>
              <a:rPr lang="en-US" sz="1900" dirty="0"/>
              <a:t>When they had kindled a fire in the middle of the courtyard and sat down together, Peter sat among them.</a:t>
            </a:r>
            <a:r>
              <a:rPr lang="en-US" sz="1900" b="1" baseline="30000" dirty="0"/>
              <a:t>56 </a:t>
            </a:r>
            <a:r>
              <a:rPr lang="en-US" sz="1900" dirty="0"/>
              <a:t>Then a servant-girl, seeing him in the firelight, stared at him and said, “This man also was with him.” </a:t>
            </a:r>
            <a:r>
              <a:rPr lang="en-US" sz="1900" b="1" baseline="30000" dirty="0"/>
              <a:t>57 </a:t>
            </a:r>
            <a:r>
              <a:rPr lang="en-US" sz="1900" dirty="0"/>
              <a:t>But he denied it, saying, “Woman, I do not know him.” </a:t>
            </a:r>
            <a:r>
              <a:rPr lang="en-US" sz="1900" b="1" baseline="30000" dirty="0"/>
              <a:t>58 </a:t>
            </a:r>
            <a:r>
              <a:rPr lang="en-US" sz="1900" dirty="0"/>
              <a:t>A little later someone else, on seeing him, said, “You also are one of them.” But Peter said, “Man, I am not!” </a:t>
            </a:r>
          </a:p>
        </p:txBody>
      </p:sp>
    </p:spTree>
    <p:extLst>
      <p:ext uri="{BB962C8B-B14F-4D97-AF65-F5344CB8AC3E}">
        <p14:creationId xmlns:p14="http://schemas.microsoft.com/office/powerpoint/2010/main" val="671998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did the disciples treat him?</a:t>
            </a:r>
          </a:p>
        </p:txBody>
      </p:sp>
      <p:sp>
        <p:nvSpPr>
          <p:cNvPr id="3" name="Content Placeholder 2"/>
          <p:cNvSpPr>
            <a:spLocks noGrp="1"/>
          </p:cNvSpPr>
          <p:nvPr>
            <p:ph idx="1"/>
          </p:nvPr>
        </p:nvSpPr>
        <p:spPr>
          <a:xfrm>
            <a:off x="685800" y="1200150"/>
            <a:ext cx="7772400" cy="3657600"/>
          </a:xfrm>
        </p:spPr>
        <p:txBody>
          <a:bodyPr numCol="1">
            <a:normAutofit/>
          </a:bodyPr>
          <a:lstStyle/>
          <a:p>
            <a:pPr marL="137160" indent="0" algn="ctr">
              <a:lnSpc>
                <a:spcPct val="150000"/>
              </a:lnSpc>
              <a:buNone/>
            </a:pPr>
            <a:r>
              <a:rPr lang="en-US" sz="2200" b="1" dirty="0"/>
              <a:t>PETER DENIED KNOWING</a:t>
            </a:r>
          </a:p>
          <a:p>
            <a:pPr marL="137160" indent="0" algn="ctr">
              <a:lnSpc>
                <a:spcPct val="150000"/>
              </a:lnSpc>
              <a:buNone/>
            </a:pPr>
            <a:r>
              <a:rPr lang="en-US" sz="2200" b="1" dirty="0"/>
              <a:t>HIM THREE TIMES</a:t>
            </a:r>
          </a:p>
          <a:p>
            <a:pPr>
              <a:lnSpc>
                <a:spcPct val="150000"/>
              </a:lnSpc>
            </a:pPr>
            <a:endParaRPr lang="en-US" sz="2000" dirty="0"/>
          </a:p>
          <a:p>
            <a:pPr>
              <a:lnSpc>
                <a:spcPct val="150000"/>
              </a:lnSpc>
            </a:pPr>
            <a:r>
              <a:rPr lang="en-US" sz="1600" b="1" baseline="30000" dirty="0"/>
              <a:t>59 </a:t>
            </a:r>
            <a:r>
              <a:rPr lang="en-US" sz="1600" dirty="0"/>
              <a:t>Then about an hour later still another kept insisting, “Surely this man also was with him; for he is a Galilean.” </a:t>
            </a:r>
            <a:r>
              <a:rPr lang="en-US" sz="1600" b="1" baseline="30000" dirty="0"/>
              <a:t>60 </a:t>
            </a:r>
            <a:r>
              <a:rPr lang="en-US" sz="1600" dirty="0"/>
              <a:t>But Peter said, “Man, I do not know what you are talking about!” At that moment, while he was still speaking, the cock crowed.</a:t>
            </a:r>
          </a:p>
          <a:p>
            <a:pPr marL="137160" indent="0">
              <a:lnSpc>
                <a:spcPct val="170000"/>
              </a:lnSpc>
              <a:buNone/>
            </a:pPr>
            <a:r>
              <a:rPr lang="en-US" sz="1600" dirty="0"/>
              <a:t> </a:t>
            </a:r>
          </a:p>
        </p:txBody>
      </p:sp>
    </p:spTree>
    <p:extLst>
      <p:ext uri="{BB962C8B-B14F-4D97-AF65-F5344CB8AC3E}">
        <p14:creationId xmlns:p14="http://schemas.microsoft.com/office/powerpoint/2010/main" val="325653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Betrayal" descr="3 Betrayal">
            <a:hlinkClick r:id="" action="ppaction://media"/>
            <a:extLst>
              <a:ext uri="{FF2B5EF4-FFF2-40B4-BE49-F238E27FC236}">
                <a16:creationId xmlns:a16="http://schemas.microsoft.com/office/drawing/2014/main" id="{34FD0EF6-95D0-695A-D7FB-F79631C5C7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8771" y="119569"/>
            <a:ext cx="8726458" cy="4904362"/>
          </a:xfrm>
        </p:spPr>
      </p:pic>
    </p:spTree>
    <p:extLst>
      <p:ext uri="{BB962C8B-B14F-4D97-AF65-F5344CB8AC3E}">
        <p14:creationId xmlns:p14="http://schemas.microsoft.com/office/powerpoint/2010/main" val="329325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did the disciples treat him?</a:t>
            </a:r>
          </a:p>
        </p:txBody>
      </p:sp>
      <p:sp>
        <p:nvSpPr>
          <p:cNvPr id="3" name="Content Placeholder 2"/>
          <p:cNvSpPr>
            <a:spLocks noGrp="1"/>
          </p:cNvSpPr>
          <p:nvPr>
            <p:ph idx="1"/>
          </p:nvPr>
        </p:nvSpPr>
        <p:spPr>
          <a:xfrm>
            <a:off x="685800" y="1200150"/>
            <a:ext cx="7772400" cy="3657600"/>
          </a:xfrm>
        </p:spPr>
        <p:txBody>
          <a:bodyPr numCol="1">
            <a:normAutofit/>
          </a:bodyPr>
          <a:lstStyle/>
          <a:p>
            <a:pPr marL="137160" indent="0">
              <a:lnSpc>
                <a:spcPct val="150000"/>
              </a:lnSpc>
              <a:buNone/>
            </a:pPr>
            <a:r>
              <a:rPr lang="en-US" sz="2000" dirty="0"/>
              <a:t>How did Jerry react when he heard Todd betrayed him? </a:t>
            </a:r>
          </a:p>
          <a:p>
            <a:pPr marL="137160" indent="0">
              <a:lnSpc>
                <a:spcPct val="150000"/>
              </a:lnSpc>
              <a:buNone/>
            </a:pPr>
            <a:endParaRPr lang="en-US" sz="2000" dirty="0"/>
          </a:p>
          <a:p>
            <a:pPr marL="137160" indent="0">
              <a:lnSpc>
                <a:spcPct val="150000"/>
              </a:lnSpc>
              <a:buNone/>
            </a:pPr>
            <a:r>
              <a:rPr lang="en-US" sz="2000" dirty="0"/>
              <a:t>What did Todd do when Jerry found out?</a:t>
            </a:r>
          </a:p>
          <a:p>
            <a:pPr marL="137160" indent="0">
              <a:lnSpc>
                <a:spcPct val="150000"/>
              </a:lnSpc>
              <a:buNone/>
            </a:pPr>
            <a:endParaRPr lang="en-US" sz="2000" dirty="0"/>
          </a:p>
          <a:p>
            <a:pPr marL="137160" indent="0">
              <a:lnSpc>
                <a:spcPct val="150000"/>
              </a:lnSpc>
              <a:buNone/>
            </a:pPr>
            <a:r>
              <a:rPr lang="en-US" sz="2000" dirty="0"/>
              <a:t>Can Jerry trust Todd again? Would you be able to trust someone who betrayed you?</a:t>
            </a:r>
          </a:p>
          <a:p>
            <a:pPr marL="137160" indent="0">
              <a:lnSpc>
                <a:spcPct val="150000"/>
              </a:lnSpc>
              <a:buNone/>
            </a:pPr>
            <a:endParaRPr lang="en-US" sz="2000" dirty="0"/>
          </a:p>
          <a:p>
            <a:pPr marL="137160" indent="0">
              <a:lnSpc>
                <a:spcPct val="150000"/>
              </a:lnSpc>
              <a:buNone/>
            </a:pPr>
            <a:endParaRPr lang="en-US" sz="2000" dirty="0"/>
          </a:p>
          <a:p>
            <a:pPr marL="137160" indent="0">
              <a:lnSpc>
                <a:spcPct val="150000"/>
              </a:lnSpc>
              <a:buNone/>
            </a:pPr>
            <a:endParaRPr lang="en-US" sz="1600" dirty="0"/>
          </a:p>
        </p:txBody>
      </p:sp>
    </p:spTree>
    <p:extLst>
      <p:ext uri="{BB962C8B-B14F-4D97-AF65-F5344CB8AC3E}">
        <p14:creationId xmlns:p14="http://schemas.microsoft.com/office/powerpoint/2010/main" val="90686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315200" cy="865573"/>
          </a:xfrm>
        </p:spPr>
        <p:txBody>
          <a:bodyPr>
            <a:noAutofit/>
          </a:bodyPr>
          <a:lstStyle/>
          <a:p>
            <a:r>
              <a:rPr lang="en-US" sz="3200" dirty="0">
                <a:ln>
                  <a:solidFill>
                    <a:schemeClr val="tx1"/>
                  </a:solidFill>
                </a:ln>
              </a:rPr>
              <a:t>Connect with Your Small Group</a:t>
            </a:r>
            <a:endParaRPr lang="en-US" sz="3200" dirty="0"/>
          </a:p>
        </p:txBody>
      </p:sp>
      <p:sp>
        <p:nvSpPr>
          <p:cNvPr id="3" name="Content Placeholder 2"/>
          <p:cNvSpPr>
            <a:spLocks noGrp="1"/>
          </p:cNvSpPr>
          <p:nvPr>
            <p:ph idx="1"/>
          </p:nvPr>
        </p:nvSpPr>
        <p:spPr>
          <a:xfrm>
            <a:off x="914400" y="1428750"/>
            <a:ext cx="7315200" cy="2743200"/>
          </a:xfrm>
        </p:spPr>
        <p:txBody>
          <a:bodyPr>
            <a:normAutofit fontScale="77500" lnSpcReduction="20000"/>
          </a:bodyPr>
          <a:lstStyle/>
          <a:p>
            <a:r>
              <a:rPr lang="en-US" sz="4400" dirty="0">
                <a:latin typeface="+mj-lt"/>
              </a:rPr>
              <a:t> Offering</a:t>
            </a:r>
          </a:p>
          <a:p>
            <a:r>
              <a:rPr lang="en-US" sz="4400" dirty="0">
                <a:latin typeface="+mj-lt"/>
              </a:rPr>
              <a:t> Blessings and Bummers</a:t>
            </a:r>
          </a:p>
          <a:p>
            <a:r>
              <a:rPr lang="en-US" sz="4400" dirty="0">
                <a:latin typeface="+mj-lt"/>
              </a:rPr>
              <a:t> Bibles – Luke 22:31-33, 54-62</a:t>
            </a:r>
          </a:p>
          <a:p>
            <a:r>
              <a:rPr lang="en-US" sz="4400" dirty="0">
                <a:latin typeface="+mj-lt"/>
              </a:rPr>
              <a:t> Explore Page</a:t>
            </a:r>
          </a:p>
          <a:p>
            <a:r>
              <a:rPr lang="en-US" sz="4400" dirty="0">
                <a:latin typeface="+mj-lt"/>
              </a:rPr>
              <a:t>Come Back at 6:40PM</a:t>
            </a:r>
          </a:p>
        </p:txBody>
      </p:sp>
    </p:spTree>
    <p:extLst>
      <p:ext uri="{BB962C8B-B14F-4D97-AF65-F5344CB8AC3E}">
        <p14:creationId xmlns:p14="http://schemas.microsoft.com/office/powerpoint/2010/main" val="4257473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ar Screech And Crash-SoundBible.com-1414562045.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cstate="print"/>
          <a:stretch>
            <a:fillRect/>
          </a:stretch>
        </p:blipFill>
        <p:spPr>
          <a:xfrm>
            <a:off x="4267200" y="2662238"/>
            <a:ext cx="609600" cy="609600"/>
          </a:xfrm>
        </p:spPr>
      </p:pic>
      <p:sp>
        <p:nvSpPr>
          <p:cNvPr id="4" name="Title 1"/>
          <p:cNvSpPr txBox="1">
            <a:spLocks/>
          </p:cNvSpPr>
          <p:nvPr/>
        </p:nvSpPr>
        <p:spPr>
          <a:xfrm>
            <a:off x="457200" y="205979"/>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a:solidFill>
                    <a:schemeClr val="tx1"/>
                  </a:solidFill>
                </a:ln>
                <a:latin typeface="+mn-lt"/>
              </a:rPr>
              <a:t>Connect with Jesus  (2Q’s)</a:t>
            </a:r>
          </a:p>
        </p:txBody>
      </p:sp>
      <p:pic>
        <p:nvPicPr>
          <p:cNvPr id="5" name="Content Placeholder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314" y="3638550"/>
            <a:ext cx="4040188" cy="9604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Content Placeholder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16580">
            <a:off x="4474800" y="2076253"/>
            <a:ext cx="4041775" cy="17051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ncoming_Suspense-Maximilien_-1060577487.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7787482" y="4777680"/>
            <a:ext cx="243681" cy="182761"/>
          </a:xfrm>
          <a:prstGeom prst="rect">
            <a:avLst/>
          </a:prstGeom>
        </p:spPr>
      </p:pic>
    </p:spTree>
    <p:extLst>
      <p:ext uri="{BB962C8B-B14F-4D97-AF65-F5344CB8AC3E}">
        <p14:creationId xmlns:p14="http://schemas.microsoft.com/office/powerpoint/2010/main" val="39330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5625" fill="hold"/>
                                        <p:tgtEl>
                                          <p:spTgt spid="7"/>
                                        </p:tgtEl>
                                      </p:cBhvr>
                                    </p:cmd>
                                  </p:childTnLst>
                                </p:cTn>
                              </p:par>
                              <p:par>
                                <p:cTn id="23" presetID="26" presetClass="entr" presetSubtype="0" fill="hold" nodeType="withEffect">
                                  <p:stCondLst>
                                    <p:cond delay="50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1" presetClass="mediacall" presetSubtype="0" fill="hold" nodeType="withEffect">
                                  <p:stCondLst>
                                    <p:cond delay="5000"/>
                                  </p:stCondLst>
                                  <p:childTnLst>
                                    <p:cmd type="call" cmd="playFrom(0.0)">
                                      <p:cBhvr>
                                        <p:cTn id="40" dur="28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7"/>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Chair Contest</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8621" y="1200150"/>
            <a:ext cx="3246758" cy="353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75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someone betrays us what is hard for us to do?</a:t>
            </a:r>
          </a:p>
        </p:txBody>
      </p:sp>
      <p:sp>
        <p:nvSpPr>
          <p:cNvPr id="3" name="Content Placeholder 2"/>
          <p:cNvSpPr>
            <a:spLocks noGrp="1"/>
          </p:cNvSpPr>
          <p:nvPr>
            <p:ph idx="1"/>
          </p:nvPr>
        </p:nvSpPr>
        <p:spPr/>
        <p:txBody>
          <a:bodyPr/>
          <a:lstStyle/>
          <a:p>
            <a:pPr marL="137160" indent="0" algn="ctr">
              <a:buNone/>
            </a:pPr>
            <a:r>
              <a:rPr lang="en-US" dirty="0"/>
              <a:t>		</a:t>
            </a:r>
            <a:r>
              <a:rPr lang="en-US" sz="4800" dirty="0"/>
              <a:t>	</a:t>
            </a:r>
            <a:br>
              <a:rPr lang="en-US" sz="4800" dirty="0"/>
            </a:br>
            <a:r>
              <a:rPr lang="en-US" sz="4800" dirty="0"/>
              <a:t>FORGIVE</a:t>
            </a:r>
            <a:endParaRPr lang="en-US" dirty="0"/>
          </a:p>
        </p:txBody>
      </p:sp>
    </p:spTree>
    <p:extLst>
      <p:ext uri="{BB962C8B-B14F-4D97-AF65-F5344CB8AC3E}">
        <p14:creationId xmlns:p14="http://schemas.microsoft.com/office/powerpoint/2010/main" val="231010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latin typeface="Arial Black" panose="020B0A04020102020204" pitchFamily="34" charset="0"/>
              </a:rPr>
              <a:t>Jesus’ Reaction</a:t>
            </a:r>
            <a:endParaRPr lang="en-US" sz="3600" dirty="0"/>
          </a:p>
        </p:txBody>
      </p:sp>
      <p:sp>
        <p:nvSpPr>
          <p:cNvPr id="3" name="Content Placeholder 2"/>
          <p:cNvSpPr>
            <a:spLocks noGrp="1"/>
          </p:cNvSpPr>
          <p:nvPr>
            <p:ph idx="1"/>
          </p:nvPr>
        </p:nvSpPr>
        <p:spPr/>
        <p:txBody>
          <a:bodyPr>
            <a:noAutofit/>
          </a:bodyPr>
          <a:lstStyle/>
          <a:p>
            <a:pPr marL="0" indent="0" algn="ctr">
              <a:lnSpc>
                <a:spcPct val="150000"/>
              </a:lnSpc>
              <a:buNone/>
            </a:pPr>
            <a:r>
              <a:rPr lang="en-US" sz="4400" dirty="0"/>
              <a:t>"Father, forgive them, for </a:t>
            </a:r>
            <a:br>
              <a:rPr lang="en-US" sz="4400" dirty="0"/>
            </a:br>
            <a:r>
              <a:rPr lang="en-US" sz="4400" dirty="0"/>
              <a:t>they do not know what </a:t>
            </a:r>
            <a:br>
              <a:rPr lang="en-US" sz="4400" dirty="0"/>
            </a:br>
            <a:r>
              <a:rPr lang="en-US" sz="4400" dirty="0"/>
              <a:t>they are doing."</a:t>
            </a:r>
          </a:p>
        </p:txBody>
      </p:sp>
    </p:spTree>
    <p:extLst>
      <p:ext uri="{BB962C8B-B14F-4D97-AF65-F5344CB8AC3E}">
        <p14:creationId xmlns:p14="http://schemas.microsoft.com/office/powerpoint/2010/main" val="2453202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1"/>
            <a:ext cx="6781800" cy="609599"/>
          </a:xfrm>
        </p:spPr>
        <p:txBody>
          <a:bodyPr>
            <a:normAutofit/>
          </a:bodyPr>
          <a:lstStyle/>
          <a:p>
            <a:r>
              <a:rPr lang="en-US" sz="2800" dirty="0">
                <a:latin typeface="Arial Black" panose="020B0A04020102020204" pitchFamily="34" charset="0"/>
              </a:rPr>
              <a:t>Our Prayer</a:t>
            </a:r>
            <a:endParaRPr lang="en-US" sz="2400" dirty="0"/>
          </a:p>
        </p:txBody>
      </p:sp>
      <p:sp>
        <p:nvSpPr>
          <p:cNvPr id="3" name="Content Placeholder 2"/>
          <p:cNvSpPr>
            <a:spLocks noGrp="1"/>
          </p:cNvSpPr>
          <p:nvPr>
            <p:ph idx="1"/>
          </p:nvPr>
        </p:nvSpPr>
        <p:spPr>
          <a:xfrm>
            <a:off x="838200" y="971550"/>
            <a:ext cx="7391400" cy="3505200"/>
          </a:xfrm>
        </p:spPr>
        <p:txBody>
          <a:bodyPr>
            <a:noAutofit/>
          </a:bodyPr>
          <a:lstStyle/>
          <a:p>
            <a:pPr marL="68580" indent="0">
              <a:buNone/>
            </a:pPr>
            <a:r>
              <a:rPr lang="en-US" sz="2400" dirty="0"/>
              <a:t>Dear God,</a:t>
            </a:r>
            <a:br>
              <a:rPr lang="en-US" sz="2400" dirty="0"/>
            </a:br>
            <a:br>
              <a:rPr lang="en-US" sz="2400" dirty="0"/>
            </a:br>
            <a:r>
              <a:rPr lang="en-US" sz="2400" dirty="0"/>
              <a:t>If I hurt others give me the strength to apologize.</a:t>
            </a:r>
          </a:p>
          <a:p>
            <a:pPr marL="68580" indent="0">
              <a:buNone/>
            </a:pPr>
            <a:endParaRPr lang="en-US" sz="2400" dirty="0"/>
          </a:p>
          <a:p>
            <a:pPr marL="68580" indent="0">
              <a:buNone/>
            </a:pPr>
            <a:r>
              <a:rPr lang="en-US" sz="2400" dirty="0"/>
              <a:t>If people hurt me, give me the strength to forgive.</a:t>
            </a:r>
          </a:p>
          <a:p>
            <a:pPr marL="68580" indent="0">
              <a:buNone/>
            </a:pPr>
            <a:br>
              <a:rPr lang="en-US" sz="2400" dirty="0"/>
            </a:br>
            <a:r>
              <a:rPr lang="en-US" sz="2400" dirty="0"/>
              <a:t>Amen</a:t>
            </a:r>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362635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600" dirty="0"/>
              <a:t>Betrayal</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2648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914400" y="285750"/>
            <a:ext cx="7315200" cy="8655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ln>
                  <a:solidFill>
                    <a:schemeClr val="tx1"/>
                  </a:solidFill>
                </a:ln>
                <a:solidFill>
                  <a:schemeClr val="tx2"/>
                </a:solidFill>
              </a:rPr>
              <a:t>Blessing</a:t>
            </a:r>
          </a:p>
        </p:txBody>
      </p:sp>
      <p:sp>
        <p:nvSpPr>
          <p:cNvPr id="3" name="Content Placeholder 2"/>
          <p:cNvSpPr>
            <a:spLocks noGrp="1"/>
          </p:cNvSpPr>
          <p:nvPr>
            <p:ph idx="1"/>
          </p:nvPr>
        </p:nvSpPr>
        <p:spPr>
          <a:xfrm>
            <a:off x="914400" y="1371601"/>
            <a:ext cx="7315200" cy="3181349"/>
          </a:xfrm>
        </p:spPr>
        <p:txBody>
          <a:bodyPr>
            <a:noAutofit/>
          </a:bodyPr>
          <a:lstStyle/>
          <a:p>
            <a:pPr marL="0" indent="0" algn="ctr">
              <a:buNone/>
            </a:pPr>
            <a:r>
              <a:rPr lang="en-US" sz="3200" dirty="0">
                <a:latin typeface="+mj-lt"/>
              </a:rPr>
              <a:t>The </a:t>
            </a:r>
            <a:r>
              <a:rPr lang="en-US" sz="3200" cap="small" dirty="0">
                <a:latin typeface="+mj-lt"/>
              </a:rPr>
              <a:t>Lord</a:t>
            </a:r>
            <a:r>
              <a:rPr lang="en-US" sz="3200" dirty="0">
                <a:latin typeface="+mj-lt"/>
              </a:rPr>
              <a:t> bless you</a:t>
            </a:r>
            <a:br>
              <a:rPr lang="en-US" sz="3200" dirty="0">
                <a:latin typeface="+mj-lt"/>
              </a:rPr>
            </a:br>
            <a:r>
              <a:rPr lang="en-US" sz="3200" dirty="0">
                <a:latin typeface="+mj-lt"/>
              </a:rPr>
              <a:t>    and keep you;</a:t>
            </a:r>
            <a:br>
              <a:rPr lang="en-US" sz="3200" dirty="0">
                <a:latin typeface="+mj-lt"/>
              </a:rPr>
            </a:br>
            <a:r>
              <a:rPr lang="en-US" sz="3200" dirty="0">
                <a:latin typeface="+mj-lt"/>
              </a:rPr>
              <a:t>the </a:t>
            </a:r>
            <a:r>
              <a:rPr lang="en-US" sz="3200" cap="small" dirty="0">
                <a:latin typeface="+mj-lt"/>
              </a:rPr>
              <a:t>Lord</a:t>
            </a:r>
            <a:r>
              <a:rPr lang="en-US" sz="3200" dirty="0">
                <a:latin typeface="+mj-lt"/>
              </a:rPr>
              <a:t> make his face shine on you</a:t>
            </a:r>
            <a:br>
              <a:rPr lang="en-US" sz="3200" dirty="0">
                <a:latin typeface="+mj-lt"/>
              </a:rPr>
            </a:br>
            <a:r>
              <a:rPr lang="en-US" sz="3200" dirty="0">
                <a:latin typeface="+mj-lt"/>
              </a:rPr>
              <a:t>    and be gracious to you;</a:t>
            </a:r>
            <a:br>
              <a:rPr lang="en-US" sz="3200" dirty="0">
                <a:latin typeface="+mj-lt"/>
              </a:rPr>
            </a:br>
            <a:r>
              <a:rPr lang="en-US" sz="3200" b="1" baseline="30000" dirty="0">
                <a:latin typeface="+mj-lt"/>
              </a:rPr>
              <a:t> </a:t>
            </a:r>
            <a:r>
              <a:rPr lang="en-US" sz="3200" dirty="0">
                <a:latin typeface="+mj-lt"/>
              </a:rPr>
              <a:t>the </a:t>
            </a:r>
            <a:r>
              <a:rPr lang="en-US" sz="3200" cap="small" dirty="0">
                <a:latin typeface="+mj-lt"/>
              </a:rPr>
              <a:t>Lord</a:t>
            </a:r>
            <a:r>
              <a:rPr lang="en-US" sz="3200" dirty="0">
                <a:latin typeface="+mj-lt"/>
              </a:rPr>
              <a:t> look upon you</a:t>
            </a:r>
            <a:br>
              <a:rPr lang="en-US" sz="3200" dirty="0">
                <a:latin typeface="+mj-lt"/>
              </a:rPr>
            </a:br>
            <a:r>
              <a:rPr lang="en-US" sz="3200" dirty="0">
                <a:latin typeface="+mj-lt"/>
              </a:rPr>
              <a:t>    and give you peace.</a:t>
            </a:r>
          </a:p>
        </p:txBody>
      </p:sp>
    </p:spTree>
    <p:extLst>
      <p:ext uri="{BB962C8B-B14F-4D97-AF65-F5344CB8AC3E}">
        <p14:creationId xmlns:p14="http://schemas.microsoft.com/office/powerpoint/2010/main" val="1679463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are the qualities </a:t>
            </a:r>
            <a:br>
              <a:rPr lang="en-US" dirty="0"/>
            </a:br>
            <a:r>
              <a:rPr lang="en-US" dirty="0"/>
              <a:t>of a </a:t>
            </a:r>
            <a:r>
              <a:rPr lang="en-US" i="1" dirty="0"/>
              <a:t>BEST</a:t>
            </a:r>
            <a:r>
              <a:rPr lang="en-US" dirty="0"/>
              <a:t> Friend?</a:t>
            </a:r>
          </a:p>
        </p:txBody>
      </p:sp>
      <p:sp>
        <p:nvSpPr>
          <p:cNvPr id="3" name="Content Placeholder 2"/>
          <p:cNvSpPr>
            <a:spLocks noGrp="1"/>
          </p:cNvSpPr>
          <p:nvPr>
            <p:ph idx="1"/>
          </p:nvPr>
        </p:nvSpPr>
        <p:spPr/>
        <p:txBody>
          <a:bodyPr numCol="2">
            <a:normAutofit lnSpcReduction="10000"/>
          </a:bodyPr>
          <a:lstStyle/>
          <a:p>
            <a:pPr>
              <a:lnSpc>
                <a:spcPct val="150000"/>
              </a:lnSpc>
            </a:pPr>
            <a:r>
              <a:rPr lang="en-US" dirty="0"/>
              <a:t>Funny</a:t>
            </a:r>
          </a:p>
          <a:p>
            <a:pPr>
              <a:lnSpc>
                <a:spcPct val="150000"/>
              </a:lnSpc>
            </a:pPr>
            <a:r>
              <a:rPr lang="en-US" dirty="0"/>
              <a:t>Good Looking</a:t>
            </a:r>
          </a:p>
          <a:p>
            <a:pPr>
              <a:lnSpc>
                <a:spcPct val="150000"/>
              </a:lnSpc>
            </a:pPr>
            <a:r>
              <a:rPr lang="en-US" dirty="0"/>
              <a:t>Loyal</a:t>
            </a:r>
          </a:p>
          <a:p>
            <a:pPr>
              <a:lnSpc>
                <a:spcPct val="150000"/>
              </a:lnSpc>
            </a:pPr>
            <a:r>
              <a:rPr lang="en-US" dirty="0"/>
              <a:t>Good Listener</a:t>
            </a:r>
          </a:p>
          <a:p>
            <a:pPr marL="137160" indent="0">
              <a:lnSpc>
                <a:spcPct val="150000"/>
              </a:lnSpc>
              <a:buNone/>
            </a:pPr>
            <a:endParaRPr lang="en-US" dirty="0"/>
          </a:p>
          <a:p>
            <a:pPr>
              <a:lnSpc>
                <a:spcPct val="150000"/>
              </a:lnSpc>
            </a:pPr>
            <a:r>
              <a:rPr lang="en-US" dirty="0"/>
              <a:t>Popular</a:t>
            </a:r>
          </a:p>
          <a:p>
            <a:pPr>
              <a:lnSpc>
                <a:spcPct val="150000"/>
              </a:lnSpc>
            </a:pPr>
            <a:r>
              <a:rPr lang="en-US" dirty="0"/>
              <a:t>Smart</a:t>
            </a:r>
          </a:p>
          <a:p>
            <a:pPr>
              <a:lnSpc>
                <a:spcPct val="150000"/>
              </a:lnSpc>
            </a:pPr>
            <a:r>
              <a:rPr lang="en-US" dirty="0"/>
              <a:t>Positive</a:t>
            </a:r>
          </a:p>
          <a:p>
            <a:pPr>
              <a:lnSpc>
                <a:spcPct val="150000"/>
              </a:lnSpc>
            </a:pPr>
            <a:r>
              <a:rPr lang="en-US" dirty="0"/>
              <a:t>Trust Worthy</a:t>
            </a:r>
          </a:p>
        </p:txBody>
      </p:sp>
    </p:spTree>
    <p:extLst>
      <p:ext uri="{BB962C8B-B14F-4D97-AF65-F5344CB8AC3E}">
        <p14:creationId xmlns:p14="http://schemas.microsoft.com/office/powerpoint/2010/main" val="25779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01600">
                    <a:schemeClr val="accent1">
                      <a:satMod val="175000"/>
                      <a:alpha val="40000"/>
                    </a:schemeClr>
                  </a:glow>
                  <a:outerShdw blurRad="114300" dist="101600" dir="2700000" algn="tl" rotWithShape="0">
                    <a:srgbClr val="000000">
                      <a:alpha val="40000"/>
                    </a:srgbClr>
                  </a:outerShdw>
                </a:effectLst>
              </a:rPr>
              <a:t>Qualities of a BEST friend</a:t>
            </a:r>
          </a:p>
        </p:txBody>
      </p:sp>
      <p:sp>
        <p:nvSpPr>
          <p:cNvPr id="3" name="Content Placeholder 2"/>
          <p:cNvSpPr>
            <a:spLocks noGrp="1"/>
          </p:cNvSpPr>
          <p:nvPr>
            <p:ph idx="1"/>
          </p:nvPr>
        </p:nvSpPr>
        <p:spPr>
          <a:xfrm>
            <a:off x="6708422" y="1646766"/>
            <a:ext cx="2057400" cy="1371600"/>
          </a:xfrm>
        </p:spPr>
        <p:txBody>
          <a:bodyPr/>
          <a:lstStyle/>
          <a:p>
            <a:pPr marL="137160" indent="0" algn="ctr">
              <a:buNone/>
            </a:pPr>
            <a:r>
              <a:rPr lang="en-US" dirty="0"/>
              <a:t>Most Important</a:t>
            </a:r>
          </a:p>
        </p:txBody>
      </p:sp>
      <p:sp>
        <p:nvSpPr>
          <p:cNvPr id="4" name="Content Placeholder 2"/>
          <p:cNvSpPr txBox="1">
            <a:spLocks/>
          </p:cNvSpPr>
          <p:nvPr/>
        </p:nvSpPr>
        <p:spPr>
          <a:xfrm>
            <a:off x="-36689" y="1581150"/>
            <a:ext cx="2057400" cy="137160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lgn="ctr">
              <a:buFont typeface="Wingdings 2"/>
              <a:buNone/>
            </a:pPr>
            <a:r>
              <a:rPr lang="en-US" dirty="0"/>
              <a:t>Least Important</a:t>
            </a:r>
          </a:p>
        </p:txBody>
      </p:sp>
      <p:cxnSp>
        <p:nvCxnSpPr>
          <p:cNvPr id="6" name="Straight Connector 5"/>
          <p:cNvCxnSpPr/>
          <p:nvPr/>
        </p:nvCxnSpPr>
        <p:spPr>
          <a:xfrm>
            <a:off x="369712" y="3337278"/>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9712" y="3028950"/>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09323" y="3041650"/>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09323" y="3346450"/>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09323" y="3038122"/>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48934" y="3050822"/>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048934" y="3333750"/>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48934" y="3025422"/>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88545" y="3038122"/>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88545" y="3330222"/>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88545" y="3021894"/>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28156" y="3034594"/>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28156" y="3326694"/>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28156" y="3018366"/>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67767" y="3031066"/>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67767" y="3330222"/>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567767" y="3021894"/>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07378" y="3034594"/>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07377" y="3334455"/>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407378" y="3034594"/>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246989" y="3047294"/>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246987" y="3332338"/>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246987" y="3024010"/>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086600" y="3057877"/>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086597" y="3328810"/>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086597" y="3020482"/>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926211" y="3068460"/>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926207" y="3325282"/>
            <a:ext cx="839611"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926207" y="3016954"/>
            <a:ext cx="0" cy="6096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765818" y="3029654"/>
            <a:ext cx="0" cy="64840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133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When might be an important time </a:t>
            </a:r>
            <a:br>
              <a:rPr lang="en-US" sz="3600" dirty="0"/>
            </a:br>
            <a:r>
              <a:rPr lang="en-US" sz="3600" dirty="0"/>
              <a:t>to have a best friend?</a:t>
            </a:r>
          </a:p>
        </p:txBody>
      </p:sp>
      <p:sp>
        <p:nvSpPr>
          <p:cNvPr id="3" name="Content Placeholder 2"/>
          <p:cNvSpPr>
            <a:spLocks noGrp="1"/>
          </p:cNvSpPr>
          <p:nvPr>
            <p:ph idx="1"/>
          </p:nvPr>
        </p:nvSpPr>
        <p:spPr>
          <a:xfrm>
            <a:off x="685800" y="1200150"/>
            <a:ext cx="7772400" cy="2971800"/>
          </a:xfrm>
        </p:spPr>
        <p:txBody>
          <a:bodyPr numCol="2">
            <a:normAutofit/>
          </a:bodyPr>
          <a:lstStyle/>
          <a:p>
            <a:r>
              <a:rPr lang="en-US" sz="3600" dirty="0"/>
              <a:t>Have fun</a:t>
            </a:r>
          </a:p>
          <a:p>
            <a:r>
              <a:rPr lang="en-US" sz="3600" dirty="0"/>
              <a:t>Talk</a:t>
            </a:r>
          </a:p>
          <a:p>
            <a:r>
              <a:rPr lang="en-US" sz="3600" dirty="0"/>
              <a:t>Need help</a:t>
            </a:r>
          </a:p>
          <a:p>
            <a:r>
              <a:rPr lang="en-US" sz="3600" dirty="0"/>
              <a:t>Sad</a:t>
            </a:r>
          </a:p>
          <a:p>
            <a:r>
              <a:rPr lang="en-US" sz="3600" dirty="0"/>
              <a:t>Lost</a:t>
            </a:r>
          </a:p>
          <a:p>
            <a:r>
              <a:rPr lang="en-US" sz="3600" dirty="0"/>
              <a:t>Celebrate</a:t>
            </a:r>
          </a:p>
          <a:p>
            <a:r>
              <a:rPr lang="en-US" sz="3600" dirty="0"/>
              <a:t>Scared</a:t>
            </a:r>
          </a:p>
          <a:p>
            <a:r>
              <a:rPr lang="en-US" sz="3600" dirty="0"/>
              <a:t>Tough Times</a:t>
            </a:r>
          </a:p>
          <a:p>
            <a:endParaRPr lang="en-US" dirty="0"/>
          </a:p>
        </p:txBody>
      </p:sp>
    </p:spTree>
    <p:extLst>
      <p:ext uri="{BB962C8B-B14F-4D97-AF65-F5344CB8AC3E}">
        <p14:creationId xmlns:p14="http://schemas.microsoft.com/office/powerpoint/2010/main" val="273216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Were the disciples </a:t>
            </a:r>
            <a:br>
              <a:rPr lang="en-US" sz="3600" dirty="0"/>
            </a:br>
            <a:r>
              <a:rPr lang="en-US" sz="3600" dirty="0"/>
              <a:t>Jesus’ best friends?</a:t>
            </a:r>
          </a:p>
        </p:txBody>
      </p:sp>
      <p:sp>
        <p:nvSpPr>
          <p:cNvPr id="3" name="Content Placeholder 2"/>
          <p:cNvSpPr>
            <a:spLocks noGrp="1"/>
          </p:cNvSpPr>
          <p:nvPr>
            <p:ph idx="1"/>
          </p:nvPr>
        </p:nvSpPr>
        <p:spPr>
          <a:xfrm>
            <a:off x="685800" y="1200150"/>
            <a:ext cx="7772400" cy="3505200"/>
          </a:xfrm>
        </p:spPr>
        <p:txBody>
          <a:bodyPr numCol="1">
            <a:normAutofit fontScale="77500" lnSpcReduction="20000"/>
          </a:bodyPr>
          <a:lstStyle/>
          <a:p>
            <a:r>
              <a:rPr lang="en-US" dirty="0"/>
              <a:t>They traveled/lived with him for three years.</a:t>
            </a:r>
          </a:p>
          <a:p>
            <a:endParaRPr lang="en-US" dirty="0"/>
          </a:p>
          <a:p>
            <a:r>
              <a:rPr lang="en-US" dirty="0"/>
              <a:t>They heard him teach and preach countless times. </a:t>
            </a:r>
          </a:p>
          <a:p>
            <a:endParaRPr lang="en-US" dirty="0"/>
          </a:p>
          <a:p>
            <a:r>
              <a:rPr lang="en-US" dirty="0"/>
              <a:t>They saw him do hundreds of miracles.</a:t>
            </a:r>
            <a:br>
              <a:rPr lang="en-US" dirty="0"/>
            </a:br>
            <a:endParaRPr lang="en-US" dirty="0"/>
          </a:p>
          <a:p>
            <a:r>
              <a:rPr lang="en-US" dirty="0"/>
              <a:t>He confided in them when he knew he was going to die. </a:t>
            </a:r>
          </a:p>
          <a:p>
            <a:endParaRPr lang="en-US" dirty="0"/>
          </a:p>
          <a:p>
            <a:r>
              <a:rPr lang="en-US" dirty="0"/>
              <a:t>He trusted them to carry on after his death and continue teaching. </a:t>
            </a:r>
          </a:p>
        </p:txBody>
      </p:sp>
    </p:spTree>
    <p:extLst>
      <p:ext uri="{BB962C8B-B14F-4D97-AF65-F5344CB8AC3E}">
        <p14:creationId xmlns:p14="http://schemas.microsoft.com/office/powerpoint/2010/main" val="269144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Jesus’ Disciples</a:t>
            </a:r>
          </a:p>
        </p:txBody>
      </p:sp>
      <p:sp>
        <p:nvSpPr>
          <p:cNvPr id="3" name="Content Placeholder 2"/>
          <p:cNvSpPr>
            <a:spLocks noGrp="1"/>
          </p:cNvSpPr>
          <p:nvPr>
            <p:ph idx="1"/>
          </p:nvPr>
        </p:nvSpPr>
        <p:spPr>
          <a:xfrm>
            <a:off x="685800" y="1200150"/>
            <a:ext cx="7772400" cy="2971800"/>
          </a:xfrm>
        </p:spPr>
        <p:txBody>
          <a:bodyPr numCol="1">
            <a:normAutofit/>
          </a:bodyPr>
          <a:lstStyle/>
          <a:p>
            <a:pPr marL="137160" indent="0">
              <a:buNone/>
            </a:pPr>
            <a:r>
              <a:rPr lang="en-US" dirty="0"/>
              <a:t>“I do not call you servants any longer, because the servant does not know what the master is doing; but I have called you friends, because I have made known to you everything that I have heard from my Father. You did not choose me but I chose you.”</a:t>
            </a:r>
          </a:p>
        </p:txBody>
      </p:sp>
    </p:spTree>
    <p:extLst>
      <p:ext uri="{BB962C8B-B14F-4D97-AF65-F5344CB8AC3E}">
        <p14:creationId xmlns:p14="http://schemas.microsoft.com/office/powerpoint/2010/main" val="277127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did the disciples treat him?</a:t>
            </a:r>
          </a:p>
        </p:txBody>
      </p:sp>
      <p:sp>
        <p:nvSpPr>
          <p:cNvPr id="3" name="Content Placeholder 2"/>
          <p:cNvSpPr>
            <a:spLocks noGrp="1"/>
          </p:cNvSpPr>
          <p:nvPr>
            <p:ph idx="1"/>
          </p:nvPr>
        </p:nvSpPr>
        <p:spPr>
          <a:xfrm>
            <a:off x="685800" y="1200150"/>
            <a:ext cx="7772400" cy="3505200"/>
          </a:xfrm>
        </p:spPr>
        <p:txBody>
          <a:bodyPr numCol="1">
            <a:normAutofit fontScale="85000" lnSpcReduction="10000"/>
          </a:bodyPr>
          <a:lstStyle/>
          <a:p>
            <a:pPr marL="137160" indent="0" algn="ctr">
              <a:lnSpc>
                <a:spcPct val="170000"/>
              </a:lnSpc>
              <a:buNone/>
            </a:pPr>
            <a:r>
              <a:rPr lang="en-US" sz="2600" b="1" dirty="0"/>
              <a:t>JUDAS SENDS JESUS TO HIS DEATH FOR </a:t>
            </a:r>
            <a:br>
              <a:rPr lang="en-US" sz="2600" b="1" dirty="0"/>
            </a:br>
            <a:r>
              <a:rPr lang="en-US" sz="2600" b="1" dirty="0"/>
              <a:t>THIRTY PIECES OF SILVER</a:t>
            </a:r>
          </a:p>
          <a:p>
            <a:endParaRPr lang="en-US" sz="2400" dirty="0"/>
          </a:p>
          <a:p>
            <a:pPr>
              <a:lnSpc>
                <a:spcPct val="170000"/>
              </a:lnSpc>
            </a:pPr>
            <a:r>
              <a:rPr lang="en-US" sz="2400" b="1" baseline="30000" dirty="0"/>
              <a:t>4 </a:t>
            </a:r>
            <a:r>
              <a:rPr lang="en-US" sz="2400" dirty="0"/>
              <a:t>And Judas went to the chief priests and the officers of the temple guard and discussed with them how he might betray Jesus. </a:t>
            </a:r>
            <a:r>
              <a:rPr lang="en-US" sz="2400" b="1" baseline="30000" dirty="0"/>
              <a:t>5 </a:t>
            </a:r>
            <a:r>
              <a:rPr lang="en-US" sz="2400" dirty="0"/>
              <a:t>They were delighted and agreed to give him money</a:t>
            </a:r>
            <a:r>
              <a:rPr lang="en-US" sz="2000" dirty="0"/>
              <a:t>.</a:t>
            </a:r>
            <a:endParaRPr lang="en-US" sz="2300" dirty="0"/>
          </a:p>
        </p:txBody>
      </p:sp>
    </p:spTree>
    <p:extLst>
      <p:ext uri="{BB962C8B-B14F-4D97-AF65-F5344CB8AC3E}">
        <p14:creationId xmlns:p14="http://schemas.microsoft.com/office/powerpoint/2010/main" val="1074308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did the disciples treat him?</a:t>
            </a:r>
          </a:p>
        </p:txBody>
      </p:sp>
      <p:sp>
        <p:nvSpPr>
          <p:cNvPr id="3" name="Content Placeholder 2"/>
          <p:cNvSpPr>
            <a:spLocks noGrp="1"/>
          </p:cNvSpPr>
          <p:nvPr>
            <p:ph idx="1"/>
          </p:nvPr>
        </p:nvSpPr>
        <p:spPr>
          <a:xfrm>
            <a:off x="685800" y="1200150"/>
            <a:ext cx="7772400" cy="3505200"/>
          </a:xfrm>
        </p:spPr>
        <p:txBody>
          <a:bodyPr numCol="1">
            <a:normAutofit fontScale="55000" lnSpcReduction="20000"/>
          </a:bodyPr>
          <a:lstStyle/>
          <a:p>
            <a:pPr marL="137160" indent="0" algn="ctr">
              <a:lnSpc>
                <a:spcPct val="170000"/>
              </a:lnSpc>
              <a:buNone/>
            </a:pPr>
            <a:r>
              <a:rPr lang="en-US" sz="4000" b="1" dirty="0"/>
              <a:t>JAMES AND JOHN FELL ASLEEP IN </a:t>
            </a:r>
            <a:br>
              <a:rPr lang="en-US" sz="4000" b="1" dirty="0"/>
            </a:br>
            <a:r>
              <a:rPr lang="en-US" sz="4000" b="1" dirty="0"/>
              <a:t>JESUS’ FINAL HOURS</a:t>
            </a:r>
          </a:p>
          <a:p>
            <a:endParaRPr lang="en-US" sz="2400" dirty="0"/>
          </a:p>
          <a:p>
            <a:pPr>
              <a:lnSpc>
                <a:spcPct val="170000"/>
              </a:lnSpc>
            </a:pPr>
            <a:r>
              <a:rPr lang="en-US" sz="2400" dirty="0"/>
              <a:t>37 He took Peter, James, and John along with him, and he began to be sorrowful and troubled. 38 Then he said to them, “My soul is overwhelmed with sorrow to the point of death. Stay here and keep watch with me.” 40 Then he returned to his disciples and found them sleeping. 43 When he came back, he again found them sleeping, because their eyes were heavy. 45 Then he returned to the disciples and said to them, “Are you still sleeping and resting? Look, the hour is near, and the Son of Man is betrayed into the hands of sinners. 46 Rise, let us go! Here comes my betrayer!</a:t>
            </a:r>
            <a:endParaRPr lang="en-US" sz="2300" dirty="0"/>
          </a:p>
        </p:txBody>
      </p:sp>
    </p:spTree>
    <p:extLst>
      <p:ext uri="{BB962C8B-B14F-4D97-AF65-F5344CB8AC3E}">
        <p14:creationId xmlns:p14="http://schemas.microsoft.com/office/powerpoint/2010/main" val="12608360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10101</TotalTime>
  <Words>760</Words>
  <Application>Microsoft Macintosh PowerPoint</Application>
  <PresentationFormat>On-screen Show (16:9)</PresentationFormat>
  <Paragraphs>80</Paragraphs>
  <Slides>20</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 Black</vt:lpstr>
      <vt:lpstr>Book Antiqua</vt:lpstr>
      <vt:lpstr>Calibri</vt:lpstr>
      <vt:lpstr>Lucida Sans</vt:lpstr>
      <vt:lpstr>Wingdings</vt:lpstr>
      <vt:lpstr>Wingdings 2</vt:lpstr>
      <vt:lpstr>Wingdings 3</vt:lpstr>
      <vt:lpstr>Apex</vt:lpstr>
      <vt:lpstr>PowerPoint Presentation</vt:lpstr>
      <vt:lpstr>Betrayal</vt:lpstr>
      <vt:lpstr>What are the qualities  of a BEST Friend?</vt:lpstr>
      <vt:lpstr>Qualities of a BEST friend</vt:lpstr>
      <vt:lpstr>When might be an important time  to have a best friend?</vt:lpstr>
      <vt:lpstr>Were the disciples  Jesus’ best friends?</vt:lpstr>
      <vt:lpstr>Jesus’ Disciples</vt:lpstr>
      <vt:lpstr>How did the disciples treat him?</vt:lpstr>
      <vt:lpstr>How did the disciples treat him?</vt:lpstr>
      <vt:lpstr>How did the disciples treat him?</vt:lpstr>
      <vt:lpstr>How did the disciples treat him?</vt:lpstr>
      <vt:lpstr>PowerPoint Presentation</vt:lpstr>
      <vt:lpstr>How did the disciples treat him?</vt:lpstr>
      <vt:lpstr>Connect with Your Small Group</vt:lpstr>
      <vt:lpstr>PowerPoint Presentation</vt:lpstr>
      <vt:lpstr>Chair Contest</vt:lpstr>
      <vt:lpstr>When someone betrays us what is hard for us to do?</vt:lpstr>
      <vt:lpstr>Jesus’ Reaction</vt:lpstr>
      <vt:lpstr>Our Prayer</vt:lpstr>
      <vt:lpstr>Blessing</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Bjertness</dc:creator>
  <cp:lastModifiedBy>Derek &amp; Jennifer Swenson</cp:lastModifiedBy>
  <cp:revision>209</cp:revision>
  <dcterms:created xsi:type="dcterms:W3CDTF">2013-09-24T15:07:06Z</dcterms:created>
  <dcterms:modified xsi:type="dcterms:W3CDTF">2022-09-17T10:41:11Z</dcterms:modified>
</cp:coreProperties>
</file>