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9"/>
  </p:notesMasterIdLst>
  <p:sldIdLst>
    <p:sldId id="256" r:id="rId2"/>
    <p:sldId id="343" r:id="rId3"/>
    <p:sldId id="347" r:id="rId4"/>
    <p:sldId id="352" r:id="rId5"/>
    <p:sldId id="354" r:id="rId6"/>
    <p:sldId id="355" r:id="rId7"/>
    <p:sldId id="357" r:id="rId8"/>
    <p:sldId id="356" r:id="rId9"/>
    <p:sldId id="345" r:id="rId10"/>
    <p:sldId id="334" r:id="rId11"/>
    <p:sldId id="358" r:id="rId12"/>
    <p:sldId id="338" r:id="rId13"/>
    <p:sldId id="339" r:id="rId14"/>
    <p:sldId id="319" r:id="rId15"/>
    <p:sldId id="341" r:id="rId16"/>
    <p:sldId id="359" r:id="rId17"/>
    <p:sldId id="342"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 id="343"/>
          </p14:sldIdLst>
        </p14:section>
        <p14:section name="Untitled Section" id="{3050A4C9-FDF9-4C07-AB7A-9354848E1D3C}">
          <p14:sldIdLst>
            <p14:sldId id="347"/>
            <p14:sldId id="352"/>
            <p14:sldId id="354"/>
            <p14:sldId id="355"/>
            <p14:sldId id="357"/>
            <p14:sldId id="356"/>
            <p14:sldId id="345"/>
            <p14:sldId id="334"/>
            <p14:sldId id="358"/>
            <p14:sldId id="338"/>
            <p14:sldId id="339"/>
            <p14:sldId id="319"/>
            <p14:sldId id="341"/>
            <p14:sldId id="359"/>
            <p14:sldId id="34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78027" autoAdjust="0"/>
  </p:normalViewPr>
  <p:slideViewPr>
    <p:cSldViewPr>
      <p:cViewPr varScale="1">
        <p:scale>
          <a:sx n="131" d="100"/>
          <a:sy n="131" d="100"/>
        </p:scale>
        <p:origin x="1616" y="176"/>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1/9/22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video</a:t>
            </a:r>
          </a:p>
        </p:txBody>
      </p:sp>
      <p:sp>
        <p:nvSpPr>
          <p:cNvPr id="4" name="Slide Number Placeholder 3"/>
          <p:cNvSpPr>
            <a:spLocks noGrp="1"/>
          </p:cNvSpPr>
          <p:nvPr>
            <p:ph type="sldNum" sz="quarter" idx="5"/>
          </p:nvPr>
        </p:nvSpPr>
        <p:spPr/>
        <p:txBody>
          <a:bodyPr/>
          <a:lstStyle/>
          <a:p>
            <a:fld id="{D8E05BE6-4B1F-4581-AD03-420168390775}" type="slidenum">
              <a:rPr lang="en-US" smtClean="0"/>
              <a:t>10</a:t>
            </a:fld>
            <a:endParaRPr lang="en-US"/>
          </a:p>
        </p:txBody>
      </p:sp>
    </p:spTree>
    <p:extLst>
      <p:ext uri="{BB962C8B-B14F-4D97-AF65-F5344CB8AC3E}">
        <p14:creationId xmlns:p14="http://schemas.microsoft.com/office/powerpoint/2010/main" val="1342263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51435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400050"/>
            <a:ext cx="5105400" cy="2151126"/>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4918459"/>
            <a:ext cx="2002464" cy="170177"/>
          </a:xfrm>
        </p:spPr>
        <p:txBody>
          <a:bodyPr/>
          <a:lstStyle>
            <a:lvl1pPr>
              <a:defRPr lang="en-US" smtClean="0">
                <a:solidFill>
                  <a:srgbClr val="FFFFFF"/>
                </a:solidFill>
              </a:defRPr>
            </a:lvl1pPr>
            <a:extLst/>
          </a:lstStyle>
          <a:p>
            <a:fld id="{0DC6A311-5C10-453E-B3E2-357D0A93A027}" type="datetimeFigureOut">
              <a:rPr lang="en-US" smtClean="0"/>
              <a:pPr/>
              <a:t>1/9/22</a:t>
            </a:fld>
            <a:endParaRPr lang="en-US" dirty="0"/>
          </a:p>
        </p:txBody>
      </p:sp>
      <p:sp>
        <p:nvSpPr>
          <p:cNvPr id="18" name="Footer Placeholder 17"/>
          <p:cNvSpPr>
            <a:spLocks noGrp="1"/>
          </p:cNvSpPr>
          <p:nvPr>
            <p:ph type="ftr" sz="quarter" idx="11"/>
          </p:nvPr>
        </p:nvSpPr>
        <p:spPr>
          <a:xfrm>
            <a:off x="2819400" y="4918460"/>
            <a:ext cx="2927722" cy="17145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4917186"/>
            <a:ext cx="588336" cy="171450"/>
          </a:xfrm>
        </p:spPr>
        <p:txBody>
          <a:bodyPr/>
          <a:lstStyle>
            <a:lvl1pPr>
              <a:defRPr lang="en-US" smtClean="0">
                <a:solidFill>
                  <a:srgbClr val="FFFFFF"/>
                </a:solidFill>
              </a:defRPr>
            </a:lvl1pPr>
            <a:extLst/>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4918459"/>
            <a:ext cx="2002464" cy="170177"/>
          </a:xfrm>
        </p:spPr>
        <p:txBody>
          <a:bodyPr/>
          <a:lstStyle/>
          <a:p>
            <a:fld id="{0DC6A311-5C10-453E-B3E2-357D0A93A027}" type="datetimeFigureOut">
              <a:rPr lang="en-US" smtClean="0"/>
              <a:pPr/>
              <a:t>1/9/22</a:t>
            </a:fld>
            <a:endParaRPr lang="en-US" dirty="0"/>
          </a:p>
        </p:txBody>
      </p:sp>
      <p:sp>
        <p:nvSpPr>
          <p:cNvPr id="5" name="Footer Placeholder 4"/>
          <p:cNvSpPr>
            <a:spLocks noGrp="1"/>
          </p:cNvSpPr>
          <p:nvPr>
            <p:ph type="ftr" sz="quarter" idx="11"/>
          </p:nvPr>
        </p:nvSpPr>
        <p:spPr>
          <a:xfrm>
            <a:off x="457200" y="4917186"/>
            <a:ext cx="3657600" cy="171450"/>
          </a:xfrm>
        </p:spPr>
        <p:txBody>
          <a:bodyPr/>
          <a:lstStyle/>
          <a:p>
            <a:endParaRPr lang="en-US" dirty="0"/>
          </a:p>
        </p:txBody>
      </p:sp>
      <p:sp>
        <p:nvSpPr>
          <p:cNvPr id="6" name="Slide Number Placeholder 5"/>
          <p:cNvSpPr>
            <a:spLocks noGrp="1"/>
          </p:cNvSpPr>
          <p:nvPr>
            <p:ph type="sldNum" sz="quarter" idx="12"/>
          </p:nvPr>
        </p:nvSpPr>
        <p:spPr>
          <a:xfrm>
            <a:off x="6254496" y="4914900"/>
            <a:ext cx="588336" cy="171450"/>
          </a:xfrm>
        </p:spPr>
        <p:txBody>
          <a:bodyPr/>
          <a:lstStyle>
            <a:lvl1pPr>
              <a:defRPr>
                <a:solidFill>
                  <a:schemeClr val="tx2"/>
                </a:solidFill>
              </a:defRPr>
            </a:lvl1pPr>
            <a:extLst/>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4917607"/>
            <a:ext cx="2002464" cy="170177"/>
          </a:xfrm>
        </p:spPr>
        <p:txBody>
          <a:bodyPr bIns="0" anchor="b"/>
          <a:lstStyle>
            <a:lvl1pPr>
              <a:defRPr>
                <a:solidFill>
                  <a:schemeClr val="tx2"/>
                </a:solidFill>
              </a:defRPr>
            </a:lvl1pPr>
            <a:extLst/>
          </a:lstStyle>
          <a:p>
            <a:fld id="{0DC6A311-5C10-453E-B3E2-357D0A93A027}" type="datetimeFigureOut">
              <a:rPr lang="en-US" smtClean="0"/>
              <a:pPr/>
              <a:t>1/9/22</a:t>
            </a:fld>
            <a:endParaRPr lang="en-US" dirty="0"/>
          </a:p>
        </p:txBody>
      </p:sp>
      <p:sp>
        <p:nvSpPr>
          <p:cNvPr id="5" name="Footer Placeholder 4"/>
          <p:cNvSpPr>
            <a:spLocks noGrp="1"/>
          </p:cNvSpPr>
          <p:nvPr>
            <p:ph type="ftr" sz="quarter" idx="11"/>
          </p:nvPr>
        </p:nvSpPr>
        <p:spPr>
          <a:xfrm>
            <a:off x="1735358" y="4917608"/>
            <a:ext cx="2895600" cy="17145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4916334"/>
            <a:ext cx="588336" cy="171450"/>
          </a:xfrm>
        </p:spPr>
        <p:txBody>
          <a:bodyPr/>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Content Placeholder 2"/>
          <p:cNvSpPr>
            <a:spLocks noGrp="1"/>
          </p:cNvSpPr>
          <p:nvPr>
            <p:ph sz="half" idx="1"/>
          </p:nvPr>
        </p:nvSpPr>
        <p:spPr>
          <a:xfrm>
            <a:off x="457200"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0DC6A311-5C10-453E-B3E2-357D0A93A027}" type="datetimeFigureOut">
              <a:rPr lang="en-US" smtClean="0"/>
              <a:pPr/>
              <a:t>1/9/22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9" y="753501"/>
            <a:ext cx="4319527" cy="323443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7" y="749112"/>
            <a:ext cx="4319527" cy="3234430"/>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857250"/>
            <a:ext cx="3429000" cy="154305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1/9/22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240030"/>
            <a:ext cx="7239000" cy="85725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207062"/>
            <a:ext cx="7239000" cy="36347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4918459"/>
            <a:ext cx="2002464" cy="170177"/>
          </a:xfrm>
          <a:prstGeom prst="rect">
            <a:avLst/>
          </a:prstGeom>
        </p:spPr>
        <p:txBody>
          <a:bodyPr vert="horz" tIns="0" bIns="0" anchor="b"/>
          <a:lstStyle>
            <a:lvl1pPr algn="l" eaLnBrk="1" latinLnBrk="0" hangingPunct="1">
              <a:defRPr kumimoji="0" sz="1000">
                <a:solidFill>
                  <a:schemeClr val="tx2"/>
                </a:solidFill>
              </a:defRPr>
            </a:lvl1pPr>
            <a:extLst/>
          </a:lstStyle>
          <a:p>
            <a:fld id="{0DC6A311-5C10-453E-B3E2-357D0A93A027}" type="datetimeFigureOut">
              <a:rPr lang="en-US" smtClean="0"/>
              <a:pPr/>
              <a:t>1/9/22</a:t>
            </a:fld>
            <a:endParaRPr lang="en-US" dirty="0"/>
          </a:p>
        </p:txBody>
      </p:sp>
      <p:sp>
        <p:nvSpPr>
          <p:cNvPr id="4" name="Footer Placeholder 3"/>
          <p:cNvSpPr>
            <a:spLocks noGrp="1"/>
          </p:cNvSpPr>
          <p:nvPr>
            <p:ph type="ftr" sz="quarter" idx="3"/>
          </p:nvPr>
        </p:nvSpPr>
        <p:spPr>
          <a:xfrm>
            <a:off x="457200" y="4918460"/>
            <a:ext cx="3657600" cy="17145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4917186"/>
            <a:ext cx="588336" cy="171450"/>
          </a:xfrm>
          <a:prstGeom prst="rect">
            <a:avLst/>
          </a:prstGeom>
        </p:spPr>
        <p:txBody>
          <a:bodyPr vert="horz" lIns="0" tIns="0" rIns="0" bIns="0" anchor="b"/>
          <a:lstStyle>
            <a:lvl1pPr algn="r" eaLnBrk="1" latinLnBrk="0" hangingPunct="1">
              <a:defRPr kumimoji="0" sz="1100">
                <a:solidFill>
                  <a:schemeClr val="tx2"/>
                </a:solidFill>
              </a:defRPr>
            </a:lvl1pPr>
            <a:extLst/>
          </a:lstStyle>
          <a:p>
            <a:fld id="{63D1C1EA-49D3-4FA6-B6A7-8C6F5C5B3D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3.wav"/><Relationship Id="rId7" Type="http://schemas.openxmlformats.org/officeDocument/2006/relationships/image" Target="../media/image5.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mTsvSAItPqA"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VTS_07_1" descr="VTS_07_1">
            <a:hlinkClick r:id="" action="ppaction://media"/>
            <a:extLst>
              <a:ext uri="{FF2B5EF4-FFF2-40B4-BE49-F238E27FC236}">
                <a16:creationId xmlns:a16="http://schemas.microsoft.com/office/drawing/2014/main" id="{6484282D-AEBF-D44B-9F6C-8C4C66C4F3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8101865" cy="4552950"/>
          </a:xfrm>
        </p:spPr>
      </p:pic>
    </p:spTree>
    <p:extLst>
      <p:ext uri="{BB962C8B-B14F-4D97-AF65-F5344CB8AC3E}">
        <p14:creationId xmlns:p14="http://schemas.microsoft.com/office/powerpoint/2010/main" val="1268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0550"/>
            <a:ext cx="7239000" cy="3634740"/>
          </a:xfrm>
        </p:spPr>
        <p:txBody>
          <a:bodyPr>
            <a:normAutofit lnSpcReduction="10000"/>
          </a:bodyPr>
          <a:lstStyle/>
          <a:p>
            <a:r>
              <a:rPr lang="en-US" dirty="0"/>
              <a:t>“Jesus did not come to fulfill the Israelites agenda, he came to fulfill God’s agenda.”</a:t>
            </a:r>
          </a:p>
          <a:p>
            <a:endParaRPr lang="en-US" dirty="0"/>
          </a:p>
          <a:p>
            <a:r>
              <a:rPr lang="en-US" dirty="0"/>
              <a:t>“Jesus’ Kingdom comes through sacrifice, service, and reaching out to the margins.”</a:t>
            </a:r>
          </a:p>
          <a:p>
            <a:endParaRPr lang="en-US" dirty="0"/>
          </a:p>
          <a:p>
            <a:r>
              <a:rPr lang="en-US" dirty="0"/>
              <a:t>“Jesus told stories of God’s love, it was the message that changed the hearts and minds of the people.”</a:t>
            </a:r>
          </a:p>
        </p:txBody>
      </p:sp>
    </p:spTree>
    <p:extLst>
      <p:ext uri="{BB962C8B-B14F-4D97-AF65-F5344CB8AC3E}">
        <p14:creationId xmlns:p14="http://schemas.microsoft.com/office/powerpoint/2010/main" val="12462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315200" cy="865573"/>
          </a:xfrm>
        </p:spPr>
        <p:txBody>
          <a:bodyPr>
            <a:noAutofit/>
          </a:bodyPr>
          <a:lstStyle/>
          <a:p>
            <a:r>
              <a:rPr lang="en-US" sz="3200" dirty="0">
                <a:ln>
                  <a:solidFill>
                    <a:schemeClr val="tx1"/>
                  </a:solidFill>
                </a:ln>
              </a:rPr>
              <a:t>Connect with Your Small Group</a:t>
            </a:r>
            <a:endParaRPr lang="en-US" sz="3200" dirty="0"/>
          </a:p>
        </p:txBody>
      </p:sp>
      <p:sp>
        <p:nvSpPr>
          <p:cNvPr id="3" name="Content Placeholder 2"/>
          <p:cNvSpPr>
            <a:spLocks noGrp="1"/>
          </p:cNvSpPr>
          <p:nvPr>
            <p:ph idx="1"/>
          </p:nvPr>
        </p:nvSpPr>
        <p:spPr>
          <a:xfrm>
            <a:off x="914400" y="1428750"/>
            <a:ext cx="7315200" cy="3314700"/>
          </a:xfrm>
        </p:spPr>
        <p:txBody>
          <a:bodyPr>
            <a:normAutofit/>
          </a:bodyPr>
          <a:lstStyle/>
          <a:p>
            <a:r>
              <a:rPr lang="en-US" sz="4400" dirty="0">
                <a:latin typeface="+mj-lt"/>
              </a:rPr>
              <a:t> Blessings and Bummers</a:t>
            </a:r>
          </a:p>
          <a:p>
            <a:r>
              <a:rPr lang="en-US" sz="4400" dirty="0">
                <a:latin typeface="+mj-lt"/>
              </a:rPr>
              <a:t> Bibles – Luke 2:25-35</a:t>
            </a:r>
          </a:p>
        </p:txBody>
      </p:sp>
    </p:spTree>
    <p:extLst>
      <p:ext uri="{BB962C8B-B14F-4D97-AF65-F5344CB8AC3E}">
        <p14:creationId xmlns:p14="http://schemas.microsoft.com/office/powerpoint/2010/main" val="425747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r Screech And Crash-SoundBible.com-1414562045.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cstate="print"/>
          <a:stretch>
            <a:fillRect/>
          </a:stretch>
        </p:blipFill>
        <p:spPr>
          <a:xfrm>
            <a:off x="3771900" y="2719388"/>
            <a:ext cx="609600" cy="609600"/>
          </a:xfrm>
        </p:spPr>
      </p:pic>
      <p:sp>
        <p:nvSpPr>
          <p:cNvPr id="4" name="Title 1"/>
          <p:cNvSpPr txBox="1">
            <a:spLocks/>
          </p:cNvSpPr>
          <p:nvPr/>
        </p:nvSpPr>
        <p:spPr>
          <a:xfrm>
            <a:off x="457200" y="205979"/>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a:solidFill>
                    <a:schemeClr val="tx1"/>
                  </a:solidFill>
                </a:ln>
                <a:latin typeface="+mn-lt"/>
              </a:rPr>
              <a:t>Connect with Jesus  (2Q’s)</a:t>
            </a:r>
          </a:p>
        </p:txBody>
      </p:sp>
      <p:pic>
        <p:nvPicPr>
          <p:cNvPr id="5"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314" y="3638550"/>
            <a:ext cx="4040188" cy="960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16580">
            <a:off x="4474800" y="2076253"/>
            <a:ext cx="4041775" cy="1705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ncoming_Suspense-Maximilien_-1060577487.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7787482" y="4777680"/>
            <a:ext cx="243681" cy="182761"/>
          </a:xfrm>
          <a:prstGeom prst="rect">
            <a:avLst/>
          </a:prstGeom>
        </p:spPr>
      </p:pic>
    </p:spTree>
    <p:extLst>
      <p:ext uri="{BB962C8B-B14F-4D97-AF65-F5344CB8AC3E}">
        <p14:creationId xmlns:p14="http://schemas.microsoft.com/office/powerpoint/2010/main" val="39330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5625" fill="hold"/>
                                        <p:tgtEl>
                                          <p:spTgt spid="7"/>
                                        </p:tgtEl>
                                      </p:cBhvr>
                                    </p:cmd>
                                  </p:childTnLst>
                                </p:cTn>
                              </p:par>
                              <p:par>
                                <p:cTn id="23" presetID="26"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1" presetClass="mediacall" presetSubtype="0" fill="hold" nodeType="withEffect">
                                  <p:stCondLst>
                                    <p:cond delay="5000"/>
                                  </p:stCondLst>
                                  <p:childTnLst>
                                    <p:cmd type="call" cmd="playFrom(0.0)">
                                      <p:cBhvr>
                                        <p:cTn id="40" dur="2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Jesus was the ultimate Blessing</a:t>
            </a:r>
          </a:p>
        </p:txBody>
      </p:sp>
      <p:sp>
        <p:nvSpPr>
          <p:cNvPr id="3" name="Content Placeholder 2"/>
          <p:cNvSpPr>
            <a:spLocks noGrp="1"/>
          </p:cNvSpPr>
          <p:nvPr>
            <p:ph idx="1"/>
          </p:nvPr>
        </p:nvSpPr>
        <p:spPr/>
        <p:txBody>
          <a:bodyPr>
            <a:normAutofit/>
          </a:bodyPr>
          <a:lstStyle/>
          <a:p>
            <a:pPr marL="0" indent="0" algn="ctr">
              <a:lnSpc>
                <a:spcPct val="150000"/>
              </a:lnSpc>
              <a:buNone/>
            </a:pPr>
            <a:r>
              <a:rPr lang="en-US" dirty="0"/>
              <a:t>There is no greater person or event that can be considered a blessing to the world but there was also sacrifice involved. Not only did Mary and Joseph sacrifice their comfort. God had to sacrifice his only Son. Lose the thing most precious to him, so that we might have life.</a:t>
            </a:r>
          </a:p>
        </p:txBody>
      </p:sp>
    </p:spTree>
    <p:extLst>
      <p:ext uri="{BB962C8B-B14F-4D97-AF65-F5344CB8AC3E}">
        <p14:creationId xmlns:p14="http://schemas.microsoft.com/office/powerpoint/2010/main" val="409053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48929"/>
          </a:xfrm>
        </p:spPr>
        <p:txBody>
          <a:bodyPr>
            <a:noAutofit/>
          </a:bodyPr>
          <a:lstStyle/>
          <a:p>
            <a:r>
              <a:rPr lang="en-US" sz="4000" dirty="0">
                <a:ln>
                  <a:solidFill>
                    <a:schemeClr val="tx1"/>
                  </a:solidFill>
                </a:ln>
              </a:rPr>
              <a:t>Our Prayer</a:t>
            </a:r>
          </a:p>
        </p:txBody>
      </p:sp>
      <p:sp>
        <p:nvSpPr>
          <p:cNvPr id="6" name="Content Placeholder 5"/>
          <p:cNvSpPr>
            <a:spLocks noGrp="1"/>
          </p:cNvSpPr>
          <p:nvPr>
            <p:ph idx="1"/>
          </p:nvPr>
        </p:nvSpPr>
        <p:spPr>
          <a:xfrm>
            <a:off x="381000" y="1047750"/>
            <a:ext cx="7520940" cy="3657600"/>
          </a:xfrm>
        </p:spPr>
        <p:txBody>
          <a:bodyPr>
            <a:noAutofit/>
          </a:bodyPr>
          <a:lstStyle/>
          <a:p>
            <a:pPr marL="0" indent="0">
              <a:buNone/>
            </a:pPr>
            <a:r>
              <a:rPr lang="en-US" sz="2400" dirty="0"/>
              <a:t>Thank You, God, that Your blessings come to me through Christ. They are mine freely because of the great price He paid. </a:t>
            </a:r>
            <a:br>
              <a:rPr lang="en-US" sz="2400" dirty="0"/>
            </a:br>
            <a:br>
              <a:rPr lang="en-US" sz="2400" dirty="0"/>
            </a:br>
            <a:r>
              <a:rPr lang="en-US" sz="2400" dirty="0"/>
              <a:t>I thank You that because I know Him, You have showered upon me every blessing that heaven could possibly give.</a:t>
            </a:r>
            <a:br>
              <a:rPr lang="en-US" sz="2400" dirty="0"/>
            </a:br>
            <a:endParaRPr lang="en-US" sz="2400" dirty="0">
              <a:latin typeface="+mj-lt"/>
            </a:endParaRPr>
          </a:p>
          <a:p>
            <a:pPr marL="0" indent="0">
              <a:buNone/>
            </a:pPr>
            <a:r>
              <a:rPr lang="en-US" sz="2400" dirty="0">
                <a:latin typeface="+mj-lt"/>
              </a:rPr>
              <a:t>Amen</a:t>
            </a:r>
          </a:p>
        </p:txBody>
      </p:sp>
      <p:sp>
        <p:nvSpPr>
          <p:cNvPr id="5" name="TextBox 4"/>
          <p:cNvSpPr txBox="1"/>
          <p:nvPr/>
        </p:nvSpPr>
        <p:spPr>
          <a:xfrm>
            <a:off x="228600" y="1257300"/>
            <a:ext cx="8534400" cy="369332"/>
          </a:xfrm>
          <a:prstGeom prst="rect">
            <a:avLst/>
          </a:prstGeom>
          <a:noFill/>
        </p:spPr>
        <p:txBody>
          <a:bodyPr wrap="square" rtlCol="0">
            <a:spAutoFit/>
          </a:bodyPr>
          <a:lstStyle/>
          <a:p>
            <a:pPr algn="ctr"/>
            <a:endParaRPr lang="en-US" dirty="0">
              <a:solidFill>
                <a:schemeClr val="bg1"/>
              </a:solidFill>
            </a:endParaRPr>
          </a:p>
        </p:txBody>
      </p:sp>
    </p:spTree>
    <p:extLst>
      <p:ext uri="{BB962C8B-B14F-4D97-AF65-F5344CB8AC3E}">
        <p14:creationId xmlns:p14="http://schemas.microsoft.com/office/powerpoint/2010/main" val="31078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EFBFC7-CFD1-B94D-AD0D-B3B80B5C52F9}"/>
              </a:ext>
            </a:extLst>
          </p:cNvPr>
          <p:cNvSpPr txBox="1"/>
          <p:nvPr/>
        </p:nvSpPr>
        <p:spPr>
          <a:xfrm>
            <a:off x="2286000" y="2249801"/>
            <a:ext cx="4572000" cy="646331"/>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a:t>
            </a:r>
            <a:r>
              <a:rPr lang="en-US" dirty="0" err="1">
                <a:hlinkClick r:id="rId2"/>
              </a:rPr>
              <a:t>mTsvSAItPqA</a:t>
            </a:r>
            <a:endParaRPr lang="en-US" dirty="0"/>
          </a:p>
        </p:txBody>
      </p:sp>
    </p:spTree>
    <p:extLst>
      <p:ext uri="{BB962C8B-B14F-4D97-AF65-F5344CB8AC3E}">
        <p14:creationId xmlns:p14="http://schemas.microsoft.com/office/powerpoint/2010/main" val="1149156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14400" y="285750"/>
            <a:ext cx="7315200" cy="865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ln>
                  <a:solidFill>
                    <a:schemeClr val="tx1"/>
                  </a:solidFill>
                </a:ln>
                <a:solidFill>
                  <a:schemeClr val="tx2"/>
                </a:solidFill>
              </a:rPr>
              <a:t>Blessing</a:t>
            </a:r>
          </a:p>
        </p:txBody>
      </p:sp>
      <p:sp>
        <p:nvSpPr>
          <p:cNvPr id="3" name="Content Placeholder 2"/>
          <p:cNvSpPr>
            <a:spLocks noGrp="1"/>
          </p:cNvSpPr>
          <p:nvPr>
            <p:ph idx="1"/>
          </p:nvPr>
        </p:nvSpPr>
        <p:spPr>
          <a:xfrm>
            <a:off x="914400" y="1371601"/>
            <a:ext cx="7315200" cy="3181349"/>
          </a:xfrm>
        </p:spPr>
        <p:txBody>
          <a:bodyPr>
            <a:noAutofit/>
          </a:bodyPr>
          <a:lstStyle/>
          <a:p>
            <a:pPr marL="0" indent="0" algn="ctr">
              <a:buNone/>
            </a:pPr>
            <a:r>
              <a:rPr lang="en-US" sz="3200" dirty="0">
                <a:latin typeface="+mj-lt"/>
              </a:rPr>
              <a:t>The </a:t>
            </a:r>
            <a:r>
              <a:rPr lang="en-US" sz="3200" cap="small" dirty="0">
                <a:latin typeface="+mj-lt"/>
              </a:rPr>
              <a:t>Lord</a:t>
            </a:r>
            <a:r>
              <a:rPr lang="en-US" sz="3200" dirty="0">
                <a:latin typeface="+mj-lt"/>
              </a:rPr>
              <a:t> bless you</a:t>
            </a:r>
            <a:br>
              <a:rPr lang="en-US" sz="3200" dirty="0">
                <a:latin typeface="+mj-lt"/>
              </a:rPr>
            </a:br>
            <a:r>
              <a:rPr lang="en-US" sz="3200" dirty="0">
                <a:latin typeface="+mj-lt"/>
              </a:rPr>
              <a:t>    and keep you;</a:t>
            </a:r>
            <a:br>
              <a:rPr lang="en-US" sz="3200" dirty="0">
                <a:latin typeface="+mj-lt"/>
              </a:rPr>
            </a:br>
            <a:r>
              <a:rPr lang="en-US" sz="3200" dirty="0">
                <a:latin typeface="+mj-lt"/>
              </a:rPr>
              <a:t>the </a:t>
            </a:r>
            <a:r>
              <a:rPr lang="en-US" sz="3200" cap="small" dirty="0">
                <a:latin typeface="+mj-lt"/>
              </a:rPr>
              <a:t>Lord</a:t>
            </a:r>
            <a:r>
              <a:rPr lang="en-US" sz="3200" dirty="0">
                <a:latin typeface="+mj-lt"/>
              </a:rPr>
              <a:t> make his face shine on you</a:t>
            </a:r>
            <a:br>
              <a:rPr lang="en-US" sz="3200" dirty="0">
                <a:latin typeface="+mj-lt"/>
              </a:rPr>
            </a:br>
            <a:r>
              <a:rPr lang="en-US" sz="3200" dirty="0">
                <a:latin typeface="+mj-lt"/>
              </a:rPr>
              <a:t>    and be gracious to you;</a:t>
            </a:r>
            <a:br>
              <a:rPr lang="en-US" sz="3200" dirty="0">
                <a:latin typeface="+mj-lt"/>
              </a:rPr>
            </a:br>
            <a:r>
              <a:rPr lang="en-US" sz="3200" b="1" baseline="30000" dirty="0">
                <a:latin typeface="+mj-lt"/>
              </a:rPr>
              <a:t> </a:t>
            </a:r>
            <a:r>
              <a:rPr lang="en-US" sz="3200" dirty="0">
                <a:latin typeface="+mj-lt"/>
              </a:rPr>
              <a:t>the </a:t>
            </a:r>
            <a:r>
              <a:rPr lang="en-US" sz="3200" cap="small" dirty="0">
                <a:latin typeface="+mj-lt"/>
              </a:rPr>
              <a:t>Lord</a:t>
            </a:r>
            <a:r>
              <a:rPr lang="en-US" sz="3200" dirty="0">
                <a:latin typeface="+mj-lt"/>
              </a:rPr>
              <a:t> look upon you</a:t>
            </a:r>
            <a:br>
              <a:rPr lang="en-US" sz="3200" dirty="0">
                <a:latin typeface="+mj-lt"/>
              </a:rPr>
            </a:br>
            <a:r>
              <a:rPr lang="en-US" sz="3200" dirty="0">
                <a:latin typeface="+mj-lt"/>
              </a:rPr>
              <a:t>    and give you peace.</a:t>
            </a:r>
          </a:p>
        </p:txBody>
      </p:sp>
    </p:spTree>
    <p:extLst>
      <p:ext uri="{BB962C8B-B14F-4D97-AF65-F5344CB8AC3E}">
        <p14:creationId xmlns:p14="http://schemas.microsoft.com/office/powerpoint/2010/main" val="167946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Review of last week</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45720" indent="0">
              <a:buNone/>
            </a:pPr>
            <a:r>
              <a:rPr lang="en-US" sz="2000" dirty="0"/>
              <a:t>•</a:t>
            </a:r>
            <a:r>
              <a:rPr lang="en-US" sz="1800" dirty="0"/>
              <a:t>There are two versions of Jesus’ birth narrative, both very different, but we often use both in our telling of the story.</a:t>
            </a:r>
            <a:br>
              <a:rPr lang="en-US" sz="1800" dirty="0"/>
            </a:br>
            <a:endParaRPr lang="en-US" sz="1800" dirty="0"/>
          </a:p>
          <a:p>
            <a:pPr marL="45720" indent="0">
              <a:buNone/>
            </a:pPr>
            <a:r>
              <a:rPr lang="en-US" sz="1800" dirty="0"/>
              <a:t>•Often times we make Jesus’ birth glamorous and attractive by adding fun, spectacular details. The birth of Jesus, although simple, should be miraculous and amazing enough.</a:t>
            </a:r>
          </a:p>
          <a:p>
            <a:pPr marL="45720" indent="0">
              <a:buNone/>
            </a:pPr>
            <a:endParaRPr lang="en-US" sz="1800" dirty="0"/>
          </a:p>
          <a:p>
            <a:pPr marL="45720" indent="0">
              <a:buNone/>
            </a:pPr>
            <a:r>
              <a:rPr lang="en-US" sz="1800" dirty="0"/>
              <a:t>• Jesus came as God on earth making himself available to humanity in the form of human. By suffering and living a human life, he loves us more fully because he experienced everything we have and will go through.</a:t>
            </a:r>
          </a:p>
        </p:txBody>
      </p:sp>
    </p:spTree>
    <p:extLst>
      <p:ext uri="{BB962C8B-B14F-4D97-AF65-F5344CB8AC3E}">
        <p14:creationId xmlns:p14="http://schemas.microsoft.com/office/powerpoint/2010/main" val="10697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Blessing</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45720" indent="0" algn="ctr">
              <a:buNone/>
            </a:pPr>
            <a:br>
              <a:rPr lang="en-US" sz="2800" dirty="0"/>
            </a:br>
            <a:r>
              <a:rPr lang="en-US" sz="2800" dirty="0"/>
              <a:t>When you hear the word </a:t>
            </a:r>
            <a:r>
              <a:rPr lang="en-US" sz="2800" i="1" dirty="0"/>
              <a:t>blessing, </a:t>
            </a:r>
            <a:br>
              <a:rPr lang="en-US" sz="2800" i="1" dirty="0"/>
            </a:br>
            <a:r>
              <a:rPr lang="en-US" sz="2800" dirty="0"/>
              <a:t>what do you think of?</a:t>
            </a: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146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scripture</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gn="ctr">
              <a:lnSpc>
                <a:spcPct val="150000"/>
              </a:lnSpc>
              <a:buNone/>
            </a:pPr>
            <a:r>
              <a:rPr lang="en-US" sz="1800" b="1" baseline="30000" dirty="0"/>
              <a:t>25-32 </a:t>
            </a:r>
            <a:r>
              <a:rPr lang="en-US" sz="1800" dirty="0"/>
              <a:t>In Jerusalem at the time, there was a man, Simeon by name, a good man, a man who lived in the prayerful expectancy of help for Israel. And the Holy Spirit was on him. The Holy Spirit had shown him that he would see the Messiah of God before he died. Led by the Spirit, he entered the Temple. As the parents of the child Jesus brought him in to carry out the rituals of the Law, Simeon took him into his arms and blessed God:</a:t>
            </a:r>
          </a:p>
          <a:p>
            <a:pPr marL="45720" indent="0" algn="ctr">
              <a:buNone/>
            </a:pP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14808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scripture</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gn="ctr">
              <a:lnSpc>
                <a:spcPct val="150000"/>
              </a:lnSpc>
              <a:buNone/>
            </a:pPr>
            <a:r>
              <a:rPr lang="en-US" sz="1800" dirty="0"/>
              <a:t>God, you can now release your servant;</a:t>
            </a:r>
            <a:br>
              <a:rPr lang="en-US" sz="1800" dirty="0"/>
            </a:br>
            <a:r>
              <a:rPr lang="en-US" sz="1800" dirty="0"/>
              <a:t>    release me in peace as you promised.</a:t>
            </a:r>
            <a:br>
              <a:rPr lang="en-US" sz="1800" dirty="0"/>
            </a:br>
            <a:r>
              <a:rPr lang="en-US" sz="1800" dirty="0"/>
              <a:t>With my own eyes I’ve seen your salvation;</a:t>
            </a:r>
            <a:br>
              <a:rPr lang="en-US" sz="1800" dirty="0"/>
            </a:br>
            <a:r>
              <a:rPr lang="en-US" sz="1800" dirty="0"/>
              <a:t>    it’s now out in the open for everyone to see:</a:t>
            </a:r>
            <a:br>
              <a:rPr lang="en-US" sz="1800" dirty="0"/>
            </a:br>
            <a:r>
              <a:rPr lang="en-US" sz="1800" dirty="0"/>
              <a:t>A God-revealing light to the non-Jewish nations,</a:t>
            </a:r>
            <a:br>
              <a:rPr lang="en-US" sz="1800" dirty="0"/>
            </a:br>
            <a:r>
              <a:rPr lang="en-US" sz="1800" dirty="0"/>
              <a:t>    and of glory for your people Israel.</a:t>
            </a:r>
          </a:p>
          <a:p>
            <a:pPr marL="45720" indent="0" algn="ctr">
              <a:buNone/>
            </a:pP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2663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Blessing As good</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r>
              <a:rPr lang="en-US" sz="1800" dirty="0"/>
              <a:t>Simeon sees salvation in Jesus. (In other words, Simeon knows that Jesus is going to rescue and change the world.)</a:t>
            </a:r>
            <a:br>
              <a:rPr lang="en-US" sz="1800" dirty="0"/>
            </a:br>
            <a:br>
              <a:rPr lang="en-US" sz="1800" dirty="0"/>
            </a:br>
            <a:r>
              <a:rPr lang="en-US" sz="1800" dirty="0"/>
              <a:t>Now that Jesus has come as human form, he’s made available to all people, not just those who study scripture.</a:t>
            </a:r>
            <a:br>
              <a:rPr lang="en-US" sz="1800" dirty="0"/>
            </a:br>
            <a:br>
              <a:rPr lang="en-US" sz="1800" dirty="0"/>
            </a:br>
            <a:r>
              <a:rPr lang="en-US" sz="1800" dirty="0"/>
              <a:t>He has come for all people – not just the Jewish people but for “non-Jewish nations.</a:t>
            </a: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8366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Zacchaeus</a:t>
            </a:r>
          </a:p>
        </p:txBody>
      </p:sp>
      <p:sp>
        <p:nvSpPr>
          <p:cNvPr id="3" name="Content Placeholder 2"/>
          <p:cNvSpPr>
            <a:spLocks noGrp="1"/>
          </p:cNvSpPr>
          <p:nvPr>
            <p:ph idx="1"/>
          </p:nvPr>
        </p:nvSpPr>
        <p:spPr/>
        <p:txBody>
          <a:bodyPr>
            <a:normAutofit/>
          </a:bodyPr>
          <a:lstStyle/>
          <a:p>
            <a:pPr marL="0" indent="0">
              <a:buNone/>
            </a:pPr>
            <a:r>
              <a:rPr lang="en-US" sz="1800" dirty="0"/>
              <a:t>These things are all true! Here’s a great example: Zacchaeus</a:t>
            </a:r>
            <a:br>
              <a:rPr lang="en-US" sz="1800" dirty="0"/>
            </a:br>
            <a:br>
              <a:rPr lang="en-US" sz="1800" dirty="0"/>
            </a:br>
            <a:r>
              <a:rPr lang="en-US" sz="1800" dirty="0" err="1"/>
              <a:t>Zacchaeus</a:t>
            </a:r>
            <a:r>
              <a:rPr lang="en-US" sz="1800" dirty="0"/>
              <a:t> was a tax collector – he stole money for himself and the Romans from the other people in his community.</a:t>
            </a:r>
          </a:p>
          <a:p>
            <a:pPr marL="0" indent="0">
              <a:buNone/>
            </a:pPr>
            <a:endParaRPr lang="en-US" sz="1800" dirty="0"/>
          </a:p>
          <a:p>
            <a:pPr marL="0" indent="0">
              <a:buNone/>
            </a:pPr>
            <a:r>
              <a:rPr lang="en-US" sz="1800" dirty="0"/>
              <a:t>Most people hated him but Jesus extended an invitation to eat a meal with Zacchaeus, and Zacchaeus was changed. </a:t>
            </a:r>
          </a:p>
        </p:txBody>
      </p:sp>
    </p:spTree>
    <p:extLst>
      <p:ext uri="{BB962C8B-B14F-4D97-AF65-F5344CB8AC3E}">
        <p14:creationId xmlns:p14="http://schemas.microsoft.com/office/powerpoint/2010/main" val="104668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scripture</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gn="ctr">
              <a:lnSpc>
                <a:spcPct val="150000"/>
              </a:lnSpc>
              <a:buNone/>
            </a:pPr>
            <a:r>
              <a:rPr lang="en-US" sz="1800" dirty="0"/>
              <a:t>This child marks both the failure and</a:t>
            </a:r>
            <a:br>
              <a:rPr lang="en-US" sz="1800" dirty="0"/>
            </a:br>
            <a:r>
              <a:rPr lang="en-US" sz="1800" dirty="0"/>
              <a:t>    the recovery of many in Israel,</a:t>
            </a:r>
            <a:br>
              <a:rPr lang="en-US" sz="1800" dirty="0"/>
            </a:br>
            <a:r>
              <a:rPr lang="en-US" sz="1800" dirty="0"/>
              <a:t>A figure misunderstood and contradicted—</a:t>
            </a:r>
            <a:br>
              <a:rPr lang="en-US" sz="1800" dirty="0"/>
            </a:br>
            <a:r>
              <a:rPr lang="en-US" sz="1800" dirty="0"/>
              <a:t>    the pain of a sword-thrust through you—</a:t>
            </a:r>
            <a:br>
              <a:rPr lang="en-US" sz="1800" dirty="0"/>
            </a:br>
            <a:r>
              <a:rPr lang="en-US" sz="1800" dirty="0"/>
              <a:t>But the rejection will force honesty,</a:t>
            </a:r>
            <a:br>
              <a:rPr lang="en-US" sz="1800" dirty="0"/>
            </a:br>
            <a:r>
              <a:rPr lang="en-US" sz="1800" dirty="0"/>
              <a:t>    as God reveals who they really are.</a:t>
            </a: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8379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rial Black" panose="020B0A04020102020204" pitchFamily="34" charset="0"/>
              </a:rPr>
              <a:t>Blessing With struggle</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t>Simeon tells us that Jesus is going to be a revealing experience for the people – showing both the good and the bad.</a:t>
            </a:r>
            <a:br>
              <a:rPr lang="en-US" sz="1800" dirty="0"/>
            </a:br>
            <a:br>
              <a:rPr lang="en-US" sz="1800" dirty="0"/>
            </a:br>
            <a:r>
              <a:rPr lang="en-US" sz="1800" dirty="0"/>
              <a:t>Jesus will be misunderstood and persecuted. People won’t understand that he only came to help and save with grace and love.</a:t>
            </a:r>
            <a:br>
              <a:rPr lang="en-US" sz="1800" dirty="0"/>
            </a:br>
            <a:br>
              <a:rPr lang="en-US" sz="1800" dirty="0"/>
            </a:br>
            <a:r>
              <a:rPr lang="en-US" sz="1800" dirty="0"/>
              <a:t>Mary and Joseph will struggle watching Jesus suffer for people but in the end it will be a good thing for everyone – showing people that they need change.</a:t>
            </a:r>
          </a:p>
        </p:txBody>
      </p:sp>
    </p:spTree>
    <p:extLst>
      <p:ext uri="{BB962C8B-B14F-4D97-AF65-F5344CB8AC3E}">
        <p14:creationId xmlns:p14="http://schemas.microsoft.com/office/powerpoint/2010/main" val="540963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4996</TotalTime>
  <Words>812</Words>
  <Application>Microsoft Macintosh PowerPoint</Application>
  <PresentationFormat>On-screen Show (16:9)</PresentationFormat>
  <Paragraphs>47</Paragraphs>
  <Slides>17</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 Black</vt:lpstr>
      <vt:lpstr>Calibri</vt:lpstr>
      <vt:lpstr>Trebuchet MS</vt:lpstr>
      <vt:lpstr>Wingdings</vt:lpstr>
      <vt:lpstr>Wingdings 2</vt:lpstr>
      <vt:lpstr>Opulent</vt:lpstr>
      <vt:lpstr>PowerPoint Presentation</vt:lpstr>
      <vt:lpstr>Review of last week</vt:lpstr>
      <vt:lpstr>Blessing</vt:lpstr>
      <vt:lpstr>scripture</vt:lpstr>
      <vt:lpstr>scripture</vt:lpstr>
      <vt:lpstr>Blessing As good</vt:lpstr>
      <vt:lpstr>Zacchaeus</vt:lpstr>
      <vt:lpstr>scripture</vt:lpstr>
      <vt:lpstr>Blessing With struggle</vt:lpstr>
      <vt:lpstr>PowerPoint Presentation</vt:lpstr>
      <vt:lpstr>PowerPoint Presentation</vt:lpstr>
      <vt:lpstr>Connect with Your Small Group</vt:lpstr>
      <vt:lpstr>PowerPoint Presentation</vt:lpstr>
      <vt:lpstr>Jesus was the ultimate Blessing</vt:lpstr>
      <vt:lpstr>Our Prayer</vt:lpstr>
      <vt:lpstr>PowerPoint Presentation</vt:lpstr>
      <vt:lpstr>Blessing</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126</cp:revision>
  <dcterms:created xsi:type="dcterms:W3CDTF">2013-09-24T15:07:06Z</dcterms:created>
  <dcterms:modified xsi:type="dcterms:W3CDTF">2022-01-09T12:37:24Z</dcterms:modified>
</cp:coreProperties>
</file>